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4" r:id="rId1"/>
  </p:sldMasterIdLst>
  <p:handoutMasterIdLst>
    <p:handoutMasterId r:id="rId11"/>
  </p:handout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66" r:id="rId10"/>
  </p:sldIdLst>
  <p:sldSz cx="5400675" cy="3600450"/>
  <p:notesSz cx="6858000" cy="9144000"/>
  <p:defaultTextStyle>
    <a:defPPr>
      <a:defRPr lang="es-CO"/>
    </a:defPPr>
    <a:lvl1pPr marL="0" algn="l" defTabSz="51428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257142" algn="l" defTabSz="51428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514284" algn="l" defTabSz="51428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771424" algn="l" defTabSz="51428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028565" algn="l" defTabSz="51428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285707" algn="l" defTabSz="51428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1542849" algn="l" defTabSz="51428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1799989" algn="l" defTabSz="51428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057130" algn="l" defTabSz="51428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4">
          <p15:clr>
            <a:srgbClr val="A4A3A4"/>
          </p15:clr>
        </p15:guide>
        <p15:guide id="2" pos="170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91" autoAdjust="0"/>
    <p:restoredTop sz="94660"/>
  </p:normalViewPr>
  <p:slideViewPr>
    <p:cSldViewPr>
      <p:cViewPr>
        <p:scale>
          <a:sx n="202" d="100"/>
          <a:sy n="202" d="100"/>
        </p:scale>
        <p:origin x="1668" y="306"/>
      </p:cViewPr>
      <p:guideLst>
        <p:guide orient="horz" pos="1134"/>
        <p:guide pos="170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7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219388-D2D2-4ECD-AD90-8612BA4B2EC9}" type="datetimeFigureOut">
              <a:rPr lang="es-CO" smtClean="0"/>
              <a:t>26/04/2017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93607-F2F9-40FC-B1D2-3F85561CBF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950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microsoft.com/office/2007/relationships/hdphoto" Target="../media/hdphoto2.wdp"/><Relationship Id="rId10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pn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pn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4.wdp"/><Relationship Id="rId7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4.wdp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5.png"/><Relationship Id="rId4" Type="http://schemas.openxmlformats.org/officeDocument/2006/relationships/image" Target="../media/image10.png"/><Relationship Id="rId9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12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11" Type="http://schemas.openxmlformats.org/officeDocument/2006/relationships/image" Target="../media/image4.png"/><Relationship Id="rId5" Type="http://schemas.openxmlformats.org/officeDocument/2006/relationships/image" Target="../media/image11.png"/><Relationship Id="rId10" Type="http://schemas.openxmlformats.org/officeDocument/2006/relationships/image" Target="../media/image3.png"/><Relationship Id="rId4" Type="http://schemas.openxmlformats.org/officeDocument/2006/relationships/image" Target="../media/image10.png"/><Relationship Id="rId9" Type="http://schemas.openxmlformats.org/officeDocument/2006/relationships/image" Target="../media/image20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5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12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11" Type="http://schemas.openxmlformats.org/officeDocument/2006/relationships/image" Target="../media/image3.png"/><Relationship Id="rId5" Type="http://schemas.openxmlformats.org/officeDocument/2006/relationships/image" Target="../media/image11.png"/><Relationship Id="rId10" Type="http://schemas.openxmlformats.org/officeDocument/2006/relationships/image" Target="../media/image22.png"/><Relationship Id="rId4" Type="http://schemas.openxmlformats.org/officeDocument/2006/relationships/image" Target="../media/image10.png"/><Relationship Id="rId9" Type="http://schemas.openxmlformats.org/officeDocument/2006/relationships/image" Target="../media/image21.png"/><Relationship Id="rId14" Type="http://schemas.openxmlformats.org/officeDocument/2006/relationships/image" Target="../media/image2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PRESENTACIÓN">
    <p:bg>
      <p:bgPr>
        <a:solidFill>
          <a:srgbClr val="004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Rectángulo"/>
          <p:cNvSpPr/>
          <p:nvPr/>
        </p:nvSpPr>
        <p:spPr>
          <a:xfrm rot="10800000">
            <a:off x="65301" y="72033"/>
            <a:ext cx="5256584" cy="34600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1" name="10 Triángulo rectángulo"/>
          <p:cNvSpPr/>
          <p:nvPr/>
        </p:nvSpPr>
        <p:spPr>
          <a:xfrm rot="10800000">
            <a:off x="4375735" y="116483"/>
            <a:ext cx="914400" cy="914400"/>
          </a:xfrm>
          <a:prstGeom prst="rtTriangl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7" name="46 Triángulo rectángulo"/>
          <p:cNvSpPr/>
          <p:nvPr/>
        </p:nvSpPr>
        <p:spPr>
          <a:xfrm rot="10800000">
            <a:off x="3636441" y="116481"/>
            <a:ext cx="1653694" cy="603624"/>
          </a:xfrm>
          <a:prstGeom prst="rtTriangl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8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36" y="2412207"/>
            <a:ext cx="4370927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99" y="1624384"/>
            <a:ext cx="436562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4" descr="C:\Users\EJVELASCOA\Pictures\OTROS\101 (1)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6"/>
          <a:stretch/>
        </p:blipFill>
        <p:spPr bwMode="auto">
          <a:xfrm>
            <a:off x="4694087" y="144041"/>
            <a:ext cx="561989" cy="25847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Users\EJVELASCOA\Pictures\OTROS\101 (1)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5" r="34739"/>
          <a:stretch/>
        </p:blipFill>
        <p:spPr bwMode="auto">
          <a:xfrm>
            <a:off x="3511475" y="226949"/>
            <a:ext cx="554856" cy="15554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EJVELASCOA\Pictures\OTROS\Logo INPEC (AzulTransp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497" y="209699"/>
            <a:ext cx="497716" cy="16052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3 Marcador de texto"/>
          <p:cNvSpPr txBox="1">
            <a:spLocks/>
          </p:cNvSpPr>
          <p:nvPr/>
        </p:nvSpPr>
        <p:spPr>
          <a:xfrm>
            <a:off x="900136" y="2405383"/>
            <a:ext cx="4355939" cy="1801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800" b="1" i="1" dirty="0" smtClean="0">
                <a:solidFill>
                  <a:srgbClr val="00435A"/>
                </a:solidFill>
                <a:latin typeface="Constantia" pitchFamily="18" charset="0"/>
              </a:rPr>
              <a:t>Comité</a:t>
            </a:r>
            <a:r>
              <a:rPr lang="es-ES" sz="800" b="1" i="1" baseline="0" dirty="0" smtClean="0">
                <a:solidFill>
                  <a:srgbClr val="00435A"/>
                </a:solidFill>
                <a:latin typeface="Constantia" pitchFamily="18" charset="0"/>
              </a:rPr>
              <a:t> de Información Consejo Superior de la Política Criminal</a:t>
            </a:r>
            <a:endParaRPr lang="es-ES" sz="800" b="1" i="1" dirty="0">
              <a:solidFill>
                <a:srgbClr val="00435A"/>
              </a:solidFill>
              <a:latin typeface="Constant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914" y="2088257"/>
            <a:ext cx="1376659" cy="1440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65" y="1595182"/>
            <a:ext cx="814427" cy="814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881" y="226468"/>
            <a:ext cx="519152" cy="15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615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TEMA 3">
    <p:bg>
      <p:bgPr>
        <a:solidFill>
          <a:srgbClr val="004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6675"/>
            <a:ext cx="5254625" cy="3468688"/>
          </a:xfrm>
          <a:prstGeom prst="rect">
            <a:avLst/>
          </a:prstGeom>
          <a:noFill/>
          <a:ln w="12700">
            <a:solidFill>
              <a:schemeClr val="accent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69391" y="1496894"/>
            <a:ext cx="4296628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8" name="37 Lágrima"/>
          <p:cNvSpPr/>
          <p:nvPr/>
        </p:nvSpPr>
        <p:spPr>
          <a:xfrm>
            <a:off x="2549971" y="68885"/>
            <a:ext cx="2765564" cy="2808312"/>
          </a:xfrm>
          <a:prstGeom prst="teardrop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8" name="9 Marcador de texto"/>
          <p:cNvSpPr>
            <a:spLocks noGrp="1"/>
          </p:cNvSpPr>
          <p:nvPr>
            <p:ph type="body" sz="quarter" idx="13"/>
          </p:nvPr>
        </p:nvSpPr>
        <p:spPr>
          <a:xfrm>
            <a:off x="684562" y="1496894"/>
            <a:ext cx="1584176" cy="9144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1">
                <a:solidFill>
                  <a:srgbClr val="00435A"/>
                </a:solidFill>
                <a:latin typeface="Constantia" pitchFamily="18" charset="0"/>
              </a:defRPr>
            </a:lvl1pPr>
            <a:lvl2pPr>
              <a:defRPr sz="700">
                <a:latin typeface="Constantia" pitchFamily="18" charset="0"/>
              </a:defRPr>
            </a:lvl2pPr>
            <a:lvl3pPr>
              <a:defRPr sz="700">
                <a:latin typeface="Constantia" pitchFamily="18" charset="0"/>
              </a:defRPr>
            </a:lvl3pPr>
            <a:lvl4pPr>
              <a:defRPr sz="700">
                <a:latin typeface="Constantia" pitchFamily="18" charset="0"/>
              </a:defRPr>
            </a:lvl4pPr>
            <a:lvl5pPr>
              <a:defRPr sz="700">
                <a:latin typeface="Constantia" pitchFamily="18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1" name="30 Elipse"/>
          <p:cNvSpPr/>
          <p:nvPr/>
        </p:nvSpPr>
        <p:spPr>
          <a:xfrm>
            <a:off x="123951" y="1719817"/>
            <a:ext cx="504056" cy="504056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 h="254000"/>
            <a:bevelB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31 Rectángulo"/>
          <p:cNvSpPr/>
          <p:nvPr/>
        </p:nvSpPr>
        <p:spPr>
          <a:xfrm>
            <a:off x="208982" y="1651140"/>
            <a:ext cx="35939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0" cap="none" spc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3</a:t>
            </a:r>
          </a:p>
        </p:txBody>
      </p:sp>
      <p:grpSp>
        <p:nvGrpSpPr>
          <p:cNvPr id="33" name="32 Grupo"/>
          <p:cNvGrpSpPr/>
          <p:nvPr/>
        </p:nvGrpSpPr>
        <p:grpSpPr>
          <a:xfrm flipH="1">
            <a:off x="73252" y="61330"/>
            <a:ext cx="1278424" cy="914402"/>
            <a:chOff x="1386473" y="346285"/>
            <a:chExt cx="1653694" cy="914402"/>
          </a:xfrm>
        </p:grpSpPr>
        <p:sp>
          <p:nvSpPr>
            <p:cNvPr id="34" name="33 Triángulo rectángulo"/>
            <p:cNvSpPr/>
            <p:nvPr userDrawn="1"/>
          </p:nvSpPr>
          <p:spPr>
            <a:xfrm rot="10800000">
              <a:off x="2125767" y="346287"/>
              <a:ext cx="914400" cy="914400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5" name="34 Triángulo rectángulo"/>
            <p:cNvSpPr/>
            <p:nvPr userDrawn="1"/>
          </p:nvSpPr>
          <p:spPr>
            <a:xfrm rot="10800000">
              <a:off x="1386473" y="346285"/>
              <a:ext cx="1653694" cy="603624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18" name="1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513" y="3170363"/>
            <a:ext cx="948708" cy="30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88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TEMA 4">
    <p:bg>
      <p:bgPr>
        <a:solidFill>
          <a:srgbClr val="004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6675"/>
            <a:ext cx="5254625" cy="3468688"/>
          </a:xfrm>
          <a:prstGeom prst="rect">
            <a:avLst/>
          </a:prstGeom>
          <a:noFill/>
          <a:ln w="1270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69391" y="1496894"/>
            <a:ext cx="4296628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8" name="37 Lágrima"/>
          <p:cNvSpPr/>
          <p:nvPr/>
        </p:nvSpPr>
        <p:spPr>
          <a:xfrm>
            <a:off x="2549971" y="68885"/>
            <a:ext cx="2765564" cy="2808312"/>
          </a:xfrm>
          <a:prstGeom prst="teardrop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8" name="9 Marcador de texto"/>
          <p:cNvSpPr>
            <a:spLocks noGrp="1"/>
          </p:cNvSpPr>
          <p:nvPr>
            <p:ph type="body" sz="quarter" idx="13"/>
          </p:nvPr>
        </p:nvSpPr>
        <p:spPr>
          <a:xfrm>
            <a:off x="684562" y="1496894"/>
            <a:ext cx="1584176" cy="9144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1">
                <a:solidFill>
                  <a:srgbClr val="00435A"/>
                </a:solidFill>
                <a:latin typeface="Constantia" pitchFamily="18" charset="0"/>
              </a:defRPr>
            </a:lvl1pPr>
            <a:lvl2pPr>
              <a:defRPr sz="700">
                <a:latin typeface="Constantia" pitchFamily="18" charset="0"/>
              </a:defRPr>
            </a:lvl2pPr>
            <a:lvl3pPr>
              <a:defRPr sz="700">
                <a:latin typeface="Constantia" pitchFamily="18" charset="0"/>
              </a:defRPr>
            </a:lvl3pPr>
            <a:lvl4pPr>
              <a:defRPr sz="700">
                <a:latin typeface="Constantia" pitchFamily="18" charset="0"/>
              </a:defRPr>
            </a:lvl4pPr>
            <a:lvl5pPr>
              <a:defRPr sz="700">
                <a:latin typeface="Constantia" pitchFamily="18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1" name="30 Elipse"/>
          <p:cNvSpPr/>
          <p:nvPr/>
        </p:nvSpPr>
        <p:spPr>
          <a:xfrm>
            <a:off x="123951" y="1719817"/>
            <a:ext cx="504056" cy="504056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 h="254000"/>
            <a:bevelB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31 Rectángulo"/>
          <p:cNvSpPr/>
          <p:nvPr/>
        </p:nvSpPr>
        <p:spPr>
          <a:xfrm>
            <a:off x="188267" y="1651140"/>
            <a:ext cx="3754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0" cap="none" spc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4</a:t>
            </a:r>
          </a:p>
        </p:txBody>
      </p:sp>
      <p:grpSp>
        <p:nvGrpSpPr>
          <p:cNvPr id="33" name="32 Grupo"/>
          <p:cNvGrpSpPr/>
          <p:nvPr/>
        </p:nvGrpSpPr>
        <p:grpSpPr>
          <a:xfrm flipH="1">
            <a:off x="73252" y="61330"/>
            <a:ext cx="1278424" cy="914402"/>
            <a:chOff x="1386473" y="346285"/>
            <a:chExt cx="1653694" cy="914402"/>
          </a:xfrm>
        </p:grpSpPr>
        <p:sp>
          <p:nvSpPr>
            <p:cNvPr id="34" name="33 Triángulo rectángulo"/>
            <p:cNvSpPr/>
            <p:nvPr userDrawn="1"/>
          </p:nvSpPr>
          <p:spPr>
            <a:xfrm rot="10800000">
              <a:off x="2125767" y="346287"/>
              <a:ext cx="914400" cy="914400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5" name="34 Triángulo rectángulo"/>
            <p:cNvSpPr/>
            <p:nvPr userDrawn="1"/>
          </p:nvSpPr>
          <p:spPr>
            <a:xfrm rot="10800000">
              <a:off x="1386473" y="346285"/>
              <a:ext cx="1653694" cy="603624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18" name="1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513" y="3170363"/>
            <a:ext cx="948708" cy="30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725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TEMA 5">
    <p:bg>
      <p:bgPr>
        <a:solidFill>
          <a:srgbClr val="004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6675"/>
            <a:ext cx="5254625" cy="3468688"/>
          </a:xfrm>
          <a:prstGeom prst="rect">
            <a:avLst/>
          </a:prstGeom>
          <a:noFill/>
          <a:ln w="1270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69391" y="1496894"/>
            <a:ext cx="4296628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8" name="37 Lágrima"/>
          <p:cNvSpPr/>
          <p:nvPr/>
        </p:nvSpPr>
        <p:spPr>
          <a:xfrm>
            <a:off x="2549971" y="68885"/>
            <a:ext cx="2765564" cy="2808312"/>
          </a:xfrm>
          <a:prstGeom prst="teardrop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8" name="9 Marcador de texto"/>
          <p:cNvSpPr>
            <a:spLocks noGrp="1"/>
          </p:cNvSpPr>
          <p:nvPr>
            <p:ph type="body" sz="quarter" idx="13"/>
          </p:nvPr>
        </p:nvSpPr>
        <p:spPr>
          <a:xfrm>
            <a:off x="684562" y="1496894"/>
            <a:ext cx="1584176" cy="9144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1">
                <a:solidFill>
                  <a:srgbClr val="00435A"/>
                </a:solidFill>
                <a:latin typeface="Constantia" pitchFamily="18" charset="0"/>
              </a:defRPr>
            </a:lvl1pPr>
            <a:lvl2pPr>
              <a:defRPr sz="700">
                <a:latin typeface="Constantia" pitchFamily="18" charset="0"/>
              </a:defRPr>
            </a:lvl2pPr>
            <a:lvl3pPr>
              <a:defRPr sz="700">
                <a:latin typeface="Constantia" pitchFamily="18" charset="0"/>
              </a:defRPr>
            </a:lvl3pPr>
            <a:lvl4pPr>
              <a:defRPr sz="700">
                <a:latin typeface="Constantia" pitchFamily="18" charset="0"/>
              </a:defRPr>
            </a:lvl4pPr>
            <a:lvl5pPr>
              <a:defRPr sz="700">
                <a:latin typeface="Constantia" pitchFamily="18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1" name="30 Elipse"/>
          <p:cNvSpPr/>
          <p:nvPr/>
        </p:nvSpPr>
        <p:spPr>
          <a:xfrm>
            <a:off x="123951" y="1719817"/>
            <a:ext cx="504056" cy="504056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 h="254000"/>
            <a:bevelB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31 Rectángulo"/>
          <p:cNvSpPr/>
          <p:nvPr/>
        </p:nvSpPr>
        <p:spPr>
          <a:xfrm>
            <a:off x="197885" y="1651140"/>
            <a:ext cx="35618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0" cap="none" spc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5</a:t>
            </a:r>
          </a:p>
        </p:txBody>
      </p:sp>
      <p:grpSp>
        <p:nvGrpSpPr>
          <p:cNvPr id="33" name="32 Grupo"/>
          <p:cNvGrpSpPr/>
          <p:nvPr/>
        </p:nvGrpSpPr>
        <p:grpSpPr>
          <a:xfrm flipH="1">
            <a:off x="73252" y="61330"/>
            <a:ext cx="1278424" cy="914402"/>
            <a:chOff x="1386473" y="346285"/>
            <a:chExt cx="1653694" cy="914402"/>
          </a:xfrm>
        </p:grpSpPr>
        <p:sp>
          <p:nvSpPr>
            <p:cNvPr id="34" name="33 Triángulo rectángulo"/>
            <p:cNvSpPr/>
            <p:nvPr userDrawn="1"/>
          </p:nvSpPr>
          <p:spPr>
            <a:xfrm rot="10800000">
              <a:off x="2125767" y="346287"/>
              <a:ext cx="914400" cy="914400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5" name="34 Triángulo rectángulo"/>
            <p:cNvSpPr/>
            <p:nvPr userDrawn="1"/>
          </p:nvSpPr>
          <p:spPr>
            <a:xfrm rot="10800000">
              <a:off x="1386473" y="346285"/>
              <a:ext cx="1653694" cy="603624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18" name="1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513" y="3170363"/>
            <a:ext cx="948708" cy="30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919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TEMA 6">
    <p:bg>
      <p:bgPr>
        <a:solidFill>
          <a:srgbClr val="004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6675"/>
            <a:ext cx="5254625" cy="3468688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69391" y="1496894"/>
            <a:ext cx="4296628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8" name="37 Lágrima"/>
          <p:cNvSpPr/>
          <p:nvPr/>
        </p:nvSpPr>
        <p:spPr>
          <a:xfrm>
            <a:off x="2549971" y="68885"/>
            <a:ext cx="2765564" cy="2808312"/>
          </a:xfrm>
          <a:prstGeom prst="teardrop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8" name="9 Marcador de texto"/>
          <p:cNvSpPr>
            <a:spLocks noGrp="1"/>
          </p:cNvSpPr>
          <p:nvPr>
            <p:ph type="body" sz="quarter" idx="13"/>
          </p:nvPr>
        </p:nvSpPr>
        <p:spPr>
          <a:xfrm>
            <a:off x="684562" y="1496894"/>
            <a:ext cx="1584176" cy="9144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1">
                <a:solidFill>
                  <a:srgbClr val="00435A"/>
                </a:solidFill>
                <a:latin typeface="Constantia" pitchFamily="18" charset="0"/>
              </a:defRPr>
            </a:lvl1pPr>
            <a:lvl2pPr>
              <a:defRPr sz="700">
                <a:latin typeface="Constantia" pitchFamily="18" charset="0"/>
              </a:defRPr>
            </a:lvl2pPr>
            <a:lvl3pPr>
              <a:defRPr sz="700">
                <a:latin typeface="Constantia" pitchFamily="18" charset="0"/>
              </a:defRPr>
            </a:lvl3pPr>
            <a:lvl4pPr>
              <a:defRPr sz="700">
                <a:latin typeface="Constantia" pitchFamily="18" charset="0"/>
              </a:defRPr>
            </a:lvl4pPr>
            <a:lvl5pPr>
              <a:defRPr sz="700">
                <a:latin typeface="Constantia" pitchFamily="18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1" name="30 Elipse"/>
          <p:cNvSpPr/>
          <p:nvPr/>
        </p:nvSpPr>
        <p:spPr>
          <a:xfrm>
            <a:off x="123951" y="1719817"/>
            <a:ext cx="504056" cy="504056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 h="254000"/>
            <a:bevelB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31 Rectángulo"/>
          <p:cNvSpPr/>
          <p:nvPr/>
        </p:nvSpPr>
        <p:spPr>
          <a:xfrm>
            <a:off x="180314" y="1714640"/>
            <a:ext cx="3786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0" cap="none" spc="0" dirty="0">
                <a:ln w="18415" cmpd="sng">
                  <a:noFill/>
                  <a:prstDash val="solid"/>
                </a:ln>
                <a:solidFill>
                  <a:srgbClr val="00435A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6</a:t>
            </a:r>
          </a:p>
        </p:txBody>
      </p:sp>
      <p:grpSp>
        <p:nvGrpSpPr>
          <p:cNvPr id="33" name="32 Grupo"/>
          <p:cNvGrpSpPr/>
          <p:nvPr/>
        </p:nvGrpSpPr>
        <p:grpSpPr>
          <a:xfrm flipH="1">
            <a:off x="73252" y="61330"/>
            <a:ext cx="1278424" cy="914402"/>
            <a:chOff x="1386473" y="346285"/>
            <a:chExt cx="1653694" cy="914402"/>
          </a:xfrm>
        </p:grpSpPr>
        <p:sp>
          <p:nvSpPr>
            <p:cNvPr id="34" name="33 Triángulo rectángulo"/>
            <p:cNvSpPr/>
            <p:nvPr userDrawn="1"/>
          </p:nvSpPr>
          <p:spPr>
            <a:xfrm rot="10800000">
              <a:off x="2125767" y="346287"/>
              <a:ext cx="914400" cy="914400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5" name="34 Triángulo rectángulo"/>
            <p:cNvSpPr/>
            <p:nvPr userDrawn="1"/>
          </p:nvSpPr>
          <p:spPr>
            <a:xfrm rot="10800000">
              <a:off x="1386473" y="346285"/>
              <a:ext cx="1653694" cy="603624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18" name="1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513" y="3170363"/>
            <a:ext cx="948708" cy="30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202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MA O SUBTEMA A TRATAR">
    <p:bg>
      <p:bgPr>
        <a:solidFill>
          <a:srgbClr val="004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65301" y="39078"/>
            <a:ext cx="5256584" cy="34929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7" name="2 Marcador de posición de imagen"/>
          <p:cNvSpPr>
            <a:spLocks noGrp="1"/>
          </p:cNvSpPr>
          <p:nvPr>
            <p:ph type="pic" sz="quarter" idx="14"/>
          </p:nvPr>
        </p:nvSpPr>
        <p:spPr>
          <a:xfrm>
            <a:off x="3420417" y="408584"/>
            <a:ext cx="1880996" cy="1376973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Constantia" pitchFamily="18" charset="0"/>
              </a:defRPr>
            </a:lvl1pPr>
          </a:lstStyle>
          <a:p>
            <a:r>
              <a:rPr lang="es-ES" dirty="0"/>
              <a:t>Haga clic en el icono para agregar una imagen</a:t>
            </a:r>
            <a:endParaRPr lang="es-CO" dirty="0"/>
          </a:p>
        </p:txBody>
      </p:sp>
      <p:sp>
        <p:nvSpPr>
          <p:cNvPr id="17" name="16 Rectángulo"/>
          <p:cNvSpPr/>
          <p:nvPr/>
        </p:nvSpPr>
        <p:spPr>
          <a:xfrm>
            <a:off x="65301" y="39079"/>
            <a:ext cx="5256584" cy="3277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2" name="Picture 4" descr="C:\Users\EJVELASCOA\Pictures\OTROS\101 (1)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6"/>
          <a:stretch/>
        </p:blipFill>
        <p:spPr bwMode="auto">
          <a:xfrm>
            <a:off x="4694087" y="72033"/>
            <a:ext cx="561989" cy="258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EJVELASCOA\Pictures\OTROS\101 (1)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5" r="34739"/>
          <a:stretch/>
        </p:blipFill>
        <p:spPr bwMode="auto">
          <a:xfrm>
            <a:off x="3511475" y="154941"/>
            <a:ext cx="554856" cy="155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EJVELASCOA\Pictures\OTROS\Logo INPEC (AzulTransp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497" y="137691"/>
            <a:ext cx="497716" cy="160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31 Rectángulo"/>
          <p:cNvSpPr/>
          <p:nvPr/>
        </p:nvSpPr>
        <p:spPr>
          <a:xfrm>
            <a:off x="48741" y="313088"/>
            <a:ext cx="3227660" cy="19099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3" name="32 Rectángulo"/>
          <p:cNvSpPr/>
          <p:nvPr/>
        </p:nvSpPr>
        <p:spPr>
          <a:xfrm>
            <a:off x="91977" y="234625"/>
            <a:ext cx="3256432" cy="227485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146397" y="548961"/>
            <a:ext cx="3130004" cy="28522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just">
              <a:buNone/>
              <a:defRPr sz="600" b="0" baseline="0">
                <a:solidFill>
                  <a:schemeClr val="tx1"/>
                </a:solidFill>
                <a:latin typeface="Constantia" pitchFamily="18" charset="0"/>
              </a:defRPr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es-ES" dirty="0"/>
              <a:t>Fuente y tamaño: letra Constantia 6 a 8 puntos, interlineado sencillo, justificado. </a:t>
            </a:r>
          </a:p>
          <a:p>
            <a:pPr lvl="0"/>
            <a:endParaRPr lang="es-ES" dirty="0"/>
          </a:p>
          <a:p>
            <a:pPr lvl="0"/>
            <a:r>
              <a:rPr lang="es-ES" dirty="0"/>
              <a:t>En la descripción del tema use mayúscula para siglas y acrónimos: (INPEC, USPEC, DAFP, DNP)</a:t>
            </a:r>
          </a:p>
          <a:p>
            <a:pPr lvl="0"/>
            <a:endParaRPr lang="es-ES" dirty="0"/>
          </a:p>
          <a:p>
            <a:pPr lvl="0"/>
            <a:r>
              <a:rPr lang="es-ES" dirty="0"/>
              <a:t>Se usará mayúsculas iniciales para nombres propios: Director General, Instituto Nacional Penitenciario y Carcelario. </a:t>
            </a:r>
          </a:p>
          <a:p>
            <a:pPr lvl="0"/>
            <a:endParaRPr lang="es-ES" dirty="0"/>
          </a:p>
          <a:p>
            <a:pPr lvl="0"/>
            <a:r>
              <a:rPr lang="es-ES" dirty="0"/>
              <a:t>Se escribirá con minúscula los días de la semana y los meses. </a:t>
            </a:r>
          </a:p>
          <a:p>
            <a:pPr lvl="0"/>
            <a:endParaRPr lang="es-ES" dirty="0"/>
          </a:p>
          <a:p>
            <a:pPr lvl="0"/>
            <a:r>
              <a:rPr lang="es-ES" dirty="0"/>
              <a:t>Uso del punto y de la coma: utilizar punto (.) para cifras exactas y utilizar coma (,) para cifras decimales. </a:t>
            </a:r>
          </a:p>
          <a:p>
            <a:pPr lvl="0"/>
            <a:endParaRPr lang="es-ES" dirty="0"/>
          </a:p>
          <a:p>
            <a:pPr lvl="0"/>
            <a:r>
              <a:rPr lang="es-ES" dirty="0"/>
              <a:t>Se utilizará números para indexar los temas, después del tercer decimal se usará n literales en minúscula, así: </a:t>
            </a:r>
          </a:p>
          <a:p>
            <a:pPr lvl="0"/>
            <a:endParaRPr lang="es-ES" dirty="0"/>
          </a:p>
          <a:p>
            <a:pPr lvl="0"/>
            <a:r>
              <a:rPr lang="es-ES" dirty="0"/>
              <a:t>1. La ortografía española</a:t>
            </a:r>
          </a:p>
          <a:p>
            <a:pPr lvl="0"/>
            <a:endParaRPr lang="es-ES" dirty="0"/>
          </a:p>
          <a:p>
            <a:pPr lvl="0"/>
            <a:r>
              <a:rPr lang="es-ES" dirty="0"/>
              <a:t>1.1 Fundamentos de la ortografía</a:t>
            </a:r>
          </a:p>
          <a:p>
            <a:pPr lvl="0"/>
            <a:endParaRPr lang="es-ES" dirty="0"/>
          </a:p>
          <a:p>
            <a:pPr lvl="0"/>
            <a:r>
              <a:rPr lang="es-ES" dirty="0"/>
              <a:t>1.2 Abecedario del español</a:t>
            </a:r>
          </a:p>
          <a:p>
            <a:pPr lvl="0"/>
            <a:endParaRPr lang="es-ES" dirty="0"/>
          </a:p>
          <a:p>
            <a:pPr lvl="0"/>
            <a:r>
              <a:rPr lang="es-ES" dirty="0"/>
              <a:t>1.2.1 Fonemas representativos</a:t>
            </a:r>
          </a:p>
          <a:p>
            <a:pPr lvl="0"/>
            <a:endParaRPr lang="es-ES" dirty="0"/>
          </a:p>
          <a:p>
            <a:pPr lvl="0"/>
            <a:r>
              <a:rPr lang="es-ES" dirty="0"/>
              <a:t>a. </a:t>
            </a:r>
            <a:r>
              <a:rPr lang="es-ES" dirty="0" err="1"/>
              <a:t>xxxxxxx</a:t>
            </a:r>
            <a:endParaRPr lang="es-ES" dirty="0"/>
          </a:p>
          <a:p>
            <a:pPr lvl="0"/>
            <a:r>
              <a:rPr lang="es-ES" dirty="0"/>
              <a:t>b. </a:t>
            </a:r>
            <a:r>
              <a:rPr lang="es-ES" dirty="0" err="1"/>
              <a:t>xxxxxxxx</a:t>
            </a:r>
            <a:endParaRPr lang="es-ES" dirty="0"/>
          </a:p>
          <a:p>
            <a:pPr lvl="0"/>
            <a:endParaRPr lang="es-ES" dirty="0"/>
          </a:p>
        </p:txBody>
      </p:sp>
      <p:sp>
        <p:nvSpPr>
          <p:cNvPr id="38" name="3 Marcador de texto"/>
          <p:cNvSpPr>
            <a:spLocks noGrp="1"/>
          </p:cNvSpPr>
          <p:nvPr>
            <p:ph type="body" sz="half" idx="11" hasCustomPrompt="1"/>
          </p:nvPr>
        </p:nvSpPr>
        <p:spPr>
          <a:xfrm>
            <a:off x="3420417" y="3268434"/>
            <a:ext cx="1895782" cy="1576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00" b="1" baseline="0">
                <a:latin typeface="+mn-lt"/>
              </a:defRPr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es-ES" dirty="0"/>
              <a:t>Fuente de la foto: </a:t>
            </a:r>
            <a:r>
              <a:rPr lang="es-ES" dirty="0" err="1"/>
              <a:t>xxxxxxxxxxxxxxxxxxxxxxxxx</a:t>
            </a:r>
            <a:r>
              <a:rPr lang="es-ES" dirty="0"/>
              <a:t> (Calibri cuerpo 5)</a:t>
            </a:r>
          </a:p>
        </p:txBody>
      </p:sp>
      <p:sp>
        <p:nvSpPr>
          <p:cNvPr id="39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221497" y="232111"/>
            <a:ext cx="2472096" cy="23923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="1" baseline="0">
                <a:solidFill>
                  <a:schemeClr val="bg1"/>
                </a:solidFill>
                <a:effectLst/>
                <a:latin typeface="Constantia" pitchFamily="18" charset="0"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/>
              <a:t>Título tema a tratar (Constantia 10)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28268" y="3426430"/>
            <a:ext cx="4544277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22 Rectángulo"/>
          <p:cNvSpPr/>
          <p:nvPr/>
        </p:nvSpPr>
        <p:spPr>
          <a:xfrm>
            <a:off x="4594847" y="3426430"/>
            <a:ext cx="86732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23 Rectángulo"/>
          <p:cNvSpPr/>
          <p:nvPr/>
        </p:nvSpPr>
        <p:spPr>
          <a:xfrm>
            <a:off x="4705963" y="3426430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24 Rectángulo"/>
          <p:cNvSpPr/>
          <p:nvPr/>
        </p:nvSpPr>
        <p:spPr>
          <a:xfrm>
            <a:off x="4782631" y="3426112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25 Rectángulo"/>
          <p:cNvSpPr/>
          <p:nvPr/>
        </p:nvSpPr>
        <p:spPr>
          <a:xfrm>
            <a:off x="4854518" y="3426111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29 Rectángulo"/>
          <p:cNvSpPr/>
          <p:nvPr/>
        </p:nvSpPr>
        <p:spPr>
          <a:xfrm>
            <a:off x="4929927" y="3426110"/>
            <a:ext cx="433524" cy="14494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4" name="3 Marcador de texto"/>
          <p:cNvSpPr>
            <a:spLocks noGrp="1"/>
          </p:cNvSpPr>
          <p:nvPr>
            <p:ph type="body" sz="half" idx="13" hasCustomPrompt="1"/>
          </p:nvPr>
        </p:nvSpPr>
        <p:spPr>
          <a:xfrm>
            <a:off x="4929927" y="3434736"/>
            <a:ext cx="433524" cy="1443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6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defRPr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es-ES" dirty="0"/>
              <a:t>4</a:t>
            </a:r>
          </a:p>
        </p:txBody>
      </p:sp>
      <p:sp>
        <p:nvSpPr>
          <p:cNvPr id="35" name="6 Marcador de texto"/>
          <p:cNvSpPr>
            <a:spLocks noGrp="1"/>
          </p:cNvSpPr>
          <p:nvPr>
            <p:ph type="body" sz="quarter" idx="19" hasCustomPrompt="1"/>
          </p:nvPr>
        </p:nvSpPr>
        <p:spPr>
          <a:xfrm>
            <a:off x="94083" y="3433752"/>
            <a:ext cx="4473914" cy="12380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r">
              <a:buNone/>
              <a:defRPr sz="600" b="1" baseline="0">
                <a:solidFill>
                  <a:schemeClr val="bg1"/>
                </a:solidFill>
                <a:effectLst/>
                <a:latin typeface="Constantia" pitchFamily="18" charset="0"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/>
              <a:t>Título de presentación / Oficina Asesora de Planeación</a:t>
            </a:r>
          </a:p>
        </p:txBody>
      </p:sp>
      <p:sp>
        <p:nvSpPr>
          <p:cNvPr id="40" name="2 Marcador de posición de imagen"/>
          <p:cNvSpPr>
            <a:spLocks noGrp="1"/>
          </p:cNvSpPr>
          <p:nvPr>
            <p:ph type="pic" sz="quarter" idx="20"/>
          </p:nvPr>
        </p:nvSpPr>
        <p:spPr>
          <a:xfrm>
            <a:off x="3420417" y="1844937"/>
            <a:ext cx="1880996" cy="1376973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Constantia" pitchFamily="18" charset="0"/>
              </a:defRPr>
            </a:lvl1pPr>
          </a:lstStyle>
          <a:p>
            <a:r>
              <a:rPr lang="es-ES"/>
              <a:t>Haga clic en el icono para agregar una imagen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3449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MA O SUBTEMA A TRATAR 2">
    <p:bg>
      <p:bgPr>
        <a:solidFill>
          <a:srgbClr val="004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65301" y="39078"/>
            <a:ext cx="5256584" cy="34929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7" name="2 Marcador de posición de imagen"/>
          <p:cNvSpPr>
            <a:spLocks noGrp="1"/>
          </p:cNvSpPr>
          <p:nvPr>
            <p:ph type="pic" sz="quarter" idx="14"/>
          </p:nvPr>
        </p:nvSpPr>
        <p:spPr>
          <a:xfrm>
            <a:off x="85609" y="504081"/>
            <a:ext cx="1973476" cy="2736303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Constantia" pitchFamily="18" charset="0"/>
              </a:defRPr>
            </a:lvl1pPr>
          </a:lstStyle>
          <a:p>
            <a:r>
              <a:rPr lang="es-ES"/>
              <a:t>Haga clic en el icono para agregar una imagen</a:t>
            </a:r>
            <a:endParaRPr lang="es-CO" dirty="0"/>
          </a:p>
        </p:txBody>
      </p:sp>
      <p:sp>
        <p:nvSpPr>
          <p:cNvPr id="17" name="16 Rectángulo"/>
          <p:cNvSpPr/>
          <p:nvPr/>
        </p:nvSpPr>
        <p:spPr>
          <a:xfrm>
            <a:off x="65301" y="39079"/>
            <a:ext cx="5256584" cy="3277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2" name="Picture 4" descr="C:\Users\EJVELASCOA\Pictures\OTROS\101 (1)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6"/>
          <a:stretch/>
        </p:blipFill>
        <p:spPr bwMode="auto">
          <a:xfrm>
            <a:off x="4694087" y="72033"/>
            <a:ext cx="561989" cy="258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EJVELASCOA\Pictures\OTROS\101 (1)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5" r="34739"/>
          <a:stretch/>
        </p:blipFill>
        <p:spPr bwMode="auto">
          <a:xfrm>
            <a:off x="3511475" y="154941"/>
            <a:ext cx="554856" cy="155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EJVELASCOA\Pictures\OTROS\Logo INPEC (AzulTransp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497" y="137691"/>
            <a:ext cx="497716" cy="160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17 Rectángulo"/>
          <p:cNvSpPr/>
          <p:nvPr/>
        </p:nvSpPr>
        <p:spPr>
          <a:xfrm>
            <a:off x="28268" y="3426430"/>
            <a:ext cx="4544277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18 Rectángulo"/>
          <p:cNvSpPr/>
          <p:nvPr/>
        </p:nvSpPr>
        <p:spPr>
          <a:xfrm>
            <a:off x="4594847" y="3426430"/>
            <a:ext cx="86732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19 Rectángulo"/>
          <p:cNvSpPr/>
          <p:nvPr/>
        </p:nvSpPr>
        <p:spPr>
          <a:xfrm>
            <a:off x="4705963" y="3426430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26 Rectángulo"/>
          <p:cNvSpPr/>
          <p:nvPr/>
        </p:nvSpPr>
        <p:spPr>
          <a:xfrm>
            <a:off x="4782631" y="3426112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" name="27 Rectángulo"/>
          <p:cNvSpPr/>
          <p:nvPr/>
        </p:nvSpPr>
        <p:spPr>
          <a:xfrm>
            <a:off x="4854518" y="3426111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" name="28 Rectángulo"/>
          <p:cNvSpPr/>
          <p:nvPr/>
        </p:nvSpPr>
        <p:spPr>
          <a:xfrm>
            <a:off x="4929927" y="3426110"/>
            <a:ext cx="433524" cy="14494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" name="3 Marcador de texto"/>
          <p:cNvSpPr>
            <a:spLocks noGrp="1"/>
          </p:cNvSpPr>
          <p:nvPr>
            <p:ph type="body" sz="half" idx="13" hasCustomPrompt="1"/>
          </p:nvPr>
        </p:nvSpPr>
        <p:spPr>
          <a:xfrm>
            <a:off x="4929927" y="3434736"/>
            <a:ext cx="433524" cy="1443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6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defRPr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es-ES" dirty="0"/>
              <a:t>4</a:t>
            </a:r>
          </a:p>
        </p:txBody>
      </p:sp>
      <p:sp>
        <p:nvSpPr>
          <p:cNvPr id="32" name="31 Rectángulo"/>
          <p:cNvSpPr/>
          <p:nvPr/>
        </p:nvSpPr>
        <p:spPr>
          <a:xfrm>
            <a:off x="48741" y="313088"/>
            <a:ext cx="3227660" cy="19099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3" name="32 Rectángulo"/>
          <p:cNvSpPr/>
          <p:nvPr/>
        </p:nvSpPr>
        <p:spPr>
          <a:xfrm>
            <a:off x="91977" y="234625"/>
            <a:ext cx="3256432" cy="227485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8" name="3 Marcador de texto"/>
          <p:cNvSpPr>
            <a:spLocks noGrp="1"/>
          </p:cNvSpPr>
          <p:nvPr>
            <p:ph type="body" sz="half" idx="11" hasCustomPrompt="1"/>
          </p:nvPr>
        </p:nvSpPr>
        <p:spPr>
          <a:xfrm>
            <a:off x="85609" y="3268434"/>
            <a:ext cx="1967790" cy="1440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00" b="1" baseline="0">
                <a:latin typeface="+mn-lt"/>
              </a:defRPr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es-ES" dirty="0"/>
              <a:t>Fuente de la foto: </a:t>
            </a:r>
            <a:r>
              <a:rPr lang="es-ES" dirty="0" err="1"/>
              <a:t>xxxxxxxxxxxxxxxxxxxxxxxxx</a:t>
            </a:r>
            <a:r>
              <a:rPr lang="es-ES" dirty="0"/>
              <a:t> (Calibri cuerpo 5)</a:t>
            </a:r>
          </a:p>
        </p:txBody>
      </p:sp>
      <p:sp>
        <p:nvSpPr>
          <p:cNvPr id="21" name="4 Marcador de texto"/>
          <p:cNvSpPr>
            <a:spLocks noGrp="1"/>
          </p:cNvSpPr>
          <p:nvPr>
            <p:ph type="body" sz="quarter" idx="15"/>
          </p:nvPr>
        </p:nvSpPr>
        <p:spPr>
          <a:xfrm>
            <a:off x="2184858" y="1032661"/>
            <a:ext cx="3039850" cy="23517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latin typeface="Constantia" pitchFamily="18" charset="0"/>
              </a:defRPr>
            </a:lvl1pPr>
            <a:lvl2pPr>
              <a:defRPr sz="800">
                <a:latin typeface="Constantia" pitchFamily="18" charset="0"/>
              </a:defRPr>
            </a:lvl2pPr>
            <a:lvl3pPr>
              <a:defRPr sz="800">
                <a:latin typeface="Constantia" pitchFamily="18" charset="0"/>
              </a:defRPr>
            </a:lvl3pPr>
            <a:lvl4pPr>
              <a:defRPr sz="800">
                <a:latin typeface="Constantia" pitchFamily="18" charset="0"/>
              </a:defRPr>
            </a:lvl4pPr>
            <a:lvl5pPr>
              <a:defRPr sz="800">
                <a:latin typeface="Constantia" pitchFamily="18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2" name="1 Título"/>
          <p:cNvSpPr>
            <a:spLocks noGrp="1"/>
          </p:cNvSpPr>
          <p:nvPr>
            <p:ph type="title" hasCustomPrompt="1"/>
          </p:nvPr>
        </p:nvSpPr>
        <p:spPr>
          <a:xfrm>
            <a:off x="2208987" y="648097"/>
            <a:ext cx="2363558" cy="28803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800" b="1">
                <a:solidFill>
                  <a:srgbClr val="C00000"/>
                </a:solidFill>
                <a:latin typeface="Constantia" pitchFamily="18" charset="0"/>
              </a:defRPr>
            </a:lvl1pPr>
          </a:lstStyle>
          <a:p>
            <a:r>
              <a:rPr lang="es-ES" dirty="0"/>
              <a:t>1. Subtítulo del tema a tratar (Letra Cambria, Tamaño 8</a:t>
            </a:r>
            <a:endParaRPr lang="es-CO" dirty="0"/>
          </a:p>
        </p:txBody>
      </p:sp>
      <p:sp>
        <p:nvSpPr>
          <p:cNvPr id="23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221497" y="226501"/>
            <a:ext cx="2472096" cy="23923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="1" baseline="0">
                <a:solidFill>
                  <a:schemeClr val="bg1"/>
                </a:solidFill>
                <a:effectLst/>
                <a:latin typeface="Constantia" pitchFamily="18" charset="0"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/>
              <a:t>Título tema a tratar (Constantia 10)</a:t>
            </a:r>
          </a:p>
        </p:txBody>
      </p:sp>
      <p:sp>
        <p:nvSpPr>
          <p:cNvPr id="24" name="6 Marcador de texto"/>
          <p:cNvSpPr>
            <a:spLocks noGrp="1"/>
          </p:cNvSpPr>
          <p:nvPr>
            <p:ph type="body" sz="quarter" idx="19" hasCustomPrompt="1"/>
          </p:nvPr>
        </p:nvSpPr>
        <p:spPr>
          <a:xfrm>
            <a:off x="94083" y="3433752"/>
            <a:ext cx="4473914" cy="12380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r">
              <a:buNone/>
              <a:defRPr sz="600" b="1" baseline="0">
                <a:solidFill>
                  <a:schemeClr val="bg1"/>
                </a:solidFill>
                <a:effectLst/>
                <a:latin typeface="Constantia" pitchFamily="18" charset="0"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/>
              <a:t>Título de presentación / Oficina Asesora de Planeación</a:t>
            </a:r>
          </a:p>
        </p:txBody>
      </p:sp>
    </p:spTree>
    <p:extLst>
      <p:ext uri="{BB962C8B-B14F-4D97-AF65-F5344CB8AC3E}">
        <p14:creationId xmlns:p14="http://schemas.microsoft.com/office/powerpoint/2010/main" val="2516735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INUACIÓN DE T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65301" y="45428"/>
            <a:ext cx="5256584" cy="34929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5"/>
          </p:nvPr>
        </p:nvSpPr>
        <p:spPr>
          <a:xfrm>
            <a:off x="900137" y="800317"/>
            <a:ext cx="1739615" cy="112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latin typeface="Constantia" pitchFamily="18" charset="0"/>
              </a:defRPr>
            </a:lvl1pPr>
            <a:lvl2pPr>
              <a:defRPr sz="800">
                <a:latin typeface="Constantia" pitchFamily="18" charset="0"/>
              </a:defRPr>
            </a:lvl2pPr>
            <a:lvl3pPr>
              <a:defRPr sz="800">
                <a:latin typeface="Constantia" pitchFamily="18" charset="0"/>
              </a:defRPr>
            </a:lvl3pPr>
            <a:lvl4pPr>
              <a:defRPr sz="800">
                <a:latin typeface="Constantia" pitchFamily="18" charset="0"/>
              </a:defRPr>
            </a:lvl4pPr>
            <a:lvl5pPr>
              <a:defRPr sz="800">
                <a:latin typeface="Constantia" pitchFamily="18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4 Marcador de texto"/>
          <p:cNvSpPr>
            <a:spLocks noGrp="1"/>
          </p:cNvSpPr>
          <p:nvPr>
            <p:ph type="body" sz="quarter" idx="16"/>
          </p:nvPr>
        </p:nvSpPr>
        <p:spPr>
          <a:xfrm>
            <a:off x="900137" y="2112781"/>
            <a:ext cx="1739615" cy="112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latin typeface="Constantia" pitchFamily="18" charset="0"/>
              </a:defRPr>
            </a:lvl1pPr>
            <a:lvl2pPr>
              <a:defRPr sz="800">
                <a:latin typeface="Constantia" pitchFamily="18" charset="0"/>
              </a:defRPr>
            </a:lvl2pPr>
            <a:lvl3pPr>
              <a:defRPr sz="800">
                <a:latin typeface="Constantia" pitchFamily="18" charset="0"/>
              </a:defRPr>
            </a:lvl3pPr>
            <a:lvl4pPr>
              <a:defRPr sz="800">
                <a:latin typeface="Constantia" pitchFamily="18" charset="0"/>
              </a:defRPr>
            </a:lvl4pPr>
            <a:lvl5pPr>
              <a:defRPr sz="800">
                <a:latin typeface="Constantia" pitchFamily="18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4 Marcador de texto"/>
          <p:cNvSpPr>
            <a:spLocks noGrp="1"/>
          </p:cNvSpPr>
          <p:nvPr>
            <p:ph type="body" sz="quarter" idx="17"/>
          </p:nvPr>
        </p:nvSpPr>
        <p:spPr>
          <a:xfrm>
            <a:off x="2916361" y="792113"/>
            <a:ext cx="1739615" cy="112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latin typeface="Constantia" pitchFamily="18" charset="0"/>
              </a:defRPr>
            </a:lvl1pPr>
            <a:lvl2pPr>
              <a:defRPr sz="800">
                <a:latin typeface="Constantia" pitchFamily="18" charset="0"/>
              </a:defRPr>
            </a:lvl2pPr>
            <a:lvl3pPr>
              <a:defRPr sz="800">
                <a:latin typeface="Constantia" pitchFamily="18" charset="0"/>
              </a:defRPr>
            </a:lvl3pPr>
            <a:lvl4pPr>
              <a:defRPr sz="800">
                <a:latin typeface="Constantia" pitchFamily="18" charset="0"/>
              </a:defRPr>
            </a:lvl4pPr>
            <a:lvl5pPr>
              <a:defRPr sz="800">
                <a:latin typeface="Constantia" pitchFamily="18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5" name="4 Marcador de texto"/>
          <p:cNvSpPr>
            <a:spLocks noGrp="1"/>
          </p:cNvSpPr>
          <p:nvPr>
            <p:ph type="body" sz="quarter" idx="18"/>
          </p:nvPr>
        </p:nvSpPr>
        <p:spPr>
          <a:xfrm>
            <a:off x="2916361" y="2104577"/>
            <a:ext cx="1739615" cy="112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latin typeface="Constantia" pitchFamily="18" charset="0"/>
              </a:defRPr>
            </a:lvl1pPr>
            <a:lvl2pPr>
              <a:defRPr sz="800">
                <a:latin typeface="Constantia" pitchFamily="18" charset="0"/>
              </a:defRPr>
            </a:lvl2pPr>
            <a:lvl3pPr>
              <a:defRPr sz="800">
                <a:latin typeface="Constantia" pitchFamily="18" charset="0"/>
              </a:defRPr>
            </a:lvl3pPr>
            <a:lvl4pPr>
              <a:defRPr sz="800">
                <a:latin typeface="Constantia" pitchFamily="18" charset="0"/>
              </a:defRPr>
            </a:lvl4pPr>
            <a:lvl5pPr>
              <a:defRPr sz="800">
                <a:latin typeface="Constantia" pitchFamily="18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66508" y="53052"/>
            <a:ext cx="323999" cy="3373058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7" name="1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52824" y="365552"/>
            <a:ext cx="736905" cy="237600"/>
          </a:xfrm>
          <a:prstGeom prst="rect">
            <a:avLst/>
          </a:prstGeom>
        </p:spPr>
      </p:pic>
      <p:sp>
        <p:nvSpPr>
          <p:cNvPr id="26" name="25 Rectángulo"/>
          <p:cNvSpPr/>
          <p:nvPr/>
        </p:nvSpPr>
        <p:spPr>
          <a:xfrm>
            <a:off x="28268" y="3426430"/>
            <a:ext cx="4544277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26 Rectángulo"/>
          <p:cNvSpPr/>
          <p:nvPr/>
        </p:nvSpPr>
        <p:spPr>
          <a:xfrm>
            <a:off x="4594847" y="3426430"/>
            <a:ext cx="86732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" name="27 Rectángulo"/>
          <p:cNvSpPr/>
          <p:nvPr/>
        </p:nvSpPr>
        <p:spPr>
          <a:xfrm>
            <a:off x="4705963" y="3426430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" name="28 Rectángulo"/>
          <p:cNvSpPr/>
          <p:nvPr/>
        </p:nvSpPr>
        <p:spPr>
          <a:xfrm>
            <a:off x="4782631" y="3426112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29 Rectángulo"/>
          <p:cNvSpPr/>
          <p:nvPr/>
        </p:nvSpPr>
        <p:spPr>
          <a:xfrm>
            <a:off x="4854518" y="3426111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" name="30 Rectángulo"/>
          <p:cNvSpPr/>
          <p:nvPr/>
        </p:nvSpPr>
        <p:spPr>
          <a:xfrm>
            <a:off x="4929927" y="3426110"/>
            <a:ext cx="433524" cy="14494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3 Marcador de texto"/>
          <p:cNvSpPr>
            <a:spLocks noGrp="1"/>
          </p:cNvSpPr>
          <p:nvPr>
            <p:ph type="body" sz="half" idx="13" hasCustomPrompt="1"/>
          </p:nvPr>
        </p:nvSpPr>
        <p:spPr>
          <a:xfrm>
            <a:off x="4929927" y="3434736"/>
            <a:ext cx="433524" cy="1443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6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defRPr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es-ES" dirty="0"/>
              <a:t>6</a:t>
            </a:r>
          </a:p>
        </p:txBody>
      </p:sp>
      <p:sp>
        <p:nvSpPr>
          <p:cNvPr id="34" name="6 Marcador de texto"/>
          <p:cNvSpPr>
            <a:spLocks noGrp="1"/>
          </p:cNvSpPr>
          <p:nvPr>
            <p:ph type="body" sz="quarter" idx="19" hasCustomPrompt="1"/>
          </p:nvPr>
        </p:nvSpPr>
        <p:spPr>
          <a:xfrm>
            <a:off x="94083" y="3433752"/>
            <a:ext cx="4473914" cy="12380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r">
              <a:buNone/>
              <a:defRPr sz="600" b="1" baseline="0">
                <a:solidFill>
                  <a:schemeClr val="bg1"/>
                </a:solidFill>
                <a:effectLst/>
                <a:latin typeface="Constantia" pitchFamily="18" charset="0"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/>
              <a:t>Título de presentación / Oficina Asesora de Planeación</a:t>
            </a:r>
          </a:p>
        </p:txBody>
      </p:sp>
      <p:grpSp>
        <p:nvGrpSpPr>
          <p:cNvPr id="23" name="22 Grupo"/>
          <p:cNvGrpSpPr/>
          <p:nvPr userDrawn="1"/>
        </p:nvGrpSpPr>
        <p:grpSpPr>
          <a:xfrm>
            <a:off x="3676196" y="52873"/>
            <a:ext cx="1653694" cy="914402"/>
            <a:chOff x="3636441" y="116481"/>
            <a:chExt cx="1653694" cy="914402"/>
          </a:xfrm>
        </p:grpSpPr>
        <p:sp>
          <p:nvSpPr>
            <p:cNvPr id="24" name="23 Triángulo rectángulo"/>
            <p:cNvSpPr/>
            <p:nvPr userDrawn="1"/>
          </p:nvSpPr>
          <p:spPr>
            <a:xfrm rot="10800000">
              <a:off x="4375735" y="116483"/>
              <a:ext cx="914400" cy="914400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5" name="24 Triángulo rectángulo"/>
            <p:cNvSpPr/>
            <p:nvPr userDrawn="1"/>
          </p:nvSpPr>
          <p:spPr>
            <a:xfrm rot="10800000">
              <a:off x="3636441" y="116481"/>
              <a:ext cx="1653694" cy="603624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33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6"/>
          <a:stretch/>
        </p:blipFill>
        <p:spPr bwMode="auto">
          <a:xfrm>
            <a:off x="4694087" y="72033"/>
            <a:ext cx="561989" cy="258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5" r="34739"/>
          <a:stretch/>
        </p:blipFill>
        <p:spPr bwMode="auto">
          <a:xfrm>
            <a:off x="3511475" y="154941"/>
            <a:ext cx="554856" cy="155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EJVELASCOA\Pictures\OTROS\Logo INPEC (AzulTransp)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497" y="137691"/>
            <a:ext cx="497716" cy="160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212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">
    <p:bg>
      <p:bgPr>
        <a:solidFill>
          <a:srgbClr val="004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65301" y="45428"/>
            <a:ext cx="5256584" cy="34929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  <p:grpSp>
        <p:nvGrpSpPr>
          <p:cNvPr id="3" name="2 Grupo"/>
          <p:cNvGrpSpPr/>
          <p:nvPr/>
        </p:nvGrpSpPr>
        <p:grpSpPr>
          <a:xfrm rot="10800000">
            <a:off x="85683" y="2616166"/>
            <a:ext cx="1653694" cy="914402"/>
            <a:chOff x="3636441" y="116481"/>
            <a:chExt cx="1653694" cy="914402"/>
          </a:xfrm>
        </p:grpSpPr>
        <p:sp>
          <p:nvSpPr>
            <p:cNvPr id="13" name="12 Triángulo rectángulo"/>
            <p:cNvSpPr/>
            <p:nvPr userDrawn="1"/>
          </p:nvSpPr>
          <p:spPr>
            <a:xfrm rot="10800000">
              <a:off x="4375735" y="116483"/>
              <a:ext cx="914400" cy="914400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" name="13 Triángulo rectángulo"/>
            <p:cNvSpPr/>
            <p:nvPr userDrawn="1"/>
          </p:nvSpPr>
          <p:spPr>
            <a:xfrm rot="10800000">
              <a:off x="3636441" y="116481"/>
              <a:ext cx="1653694" cy="603624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" name="1 Rectángulo"/>
          <p:cNvSpPr/>
          <p:nvPr/>
        </p:nvSpPr>
        <p:spPr>
          <a:xfrm>
            <a:off x="65301" y="1296169"/>
            <a:ext cx="52724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0" cap="none" spc="0" dirty="0">
                <a:ln w="18415" cmpd="sng">
                  <a:noFill/>
                  <a:prstDash val="solid"/>
                </a:ln>
                <a:solidFill>
                  <a:srgbClr val="00435A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Constantia" pitchFamily="18" charset="0"/>
              </a:rPr>
              <a:t>¡Gracias!</a:t>
            </a:r>
          </a:p>
        </p:txBody>
      </p:sp>
      <p:sp>
        <p:nvSpPr>
          <p:cNvPr id="24" name="23 Rectángulo"/>
          <p:cNvSpPr/>
          <p:nvPr/>
        </p:nvSpPr>
        <p:spPr>
          <a:xfrm>
            <a:off x="1855474" y="3189863"/>
            <a:ext cx="175637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600" b="0" cap="none" spc="0" dirty="0">
                <a:ln w="18415" cmpd="sng">
                  <a:noFill/>
                  <a:prstDash val="solid"/>
                </a:ln>
                <a:solidFill>
                  <a:srgbClr val="00435A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Constantia" pitchFamily="18" charset="0"/>
              </a:rPr>
              <a:t>www.inpec.gov.co</a:t>
            </a:r>
          </a:p>
        </p:txBody>
      </p:sp>
      <p:sp>
        <p:nvSpPr>
          <p:cNvPr id="25" name="3 Marcador de texto"/>
          <p:cNvSpPr>
            <a:spLocks noGrp="1"/>
          </p:cNvSpPr>
          <p:nvPr>
            <p:ph type="body" sz="half" idx="12" hasCustomPrompt="1"/>
          </p:nvPr>
        </p:nvSpPr>
        <p:spPr>
          <a:xfrm>
            <a:off x="65301" y="1851761"/>
            <a:ext cx="5256584" cy="28803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ctr">
              <a:buNone/>
              <a:defRPr sz="900" b="1" baseline="0">
                <a:solidFill>
                  <a:schemeClr val="tx1"/>
                </a:solidFill>
                <a:effectLst/>
                <a:latin typeface="Constantia" pitchFamily="18" charset="0"/>
              </a:defRPr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es-ES" dirty="0" err="1"/>
              <a:t>xxxxxxxxx</a:t>
            </a:r>
            <a:r>
              <a:rPr lang="es-ES" dirty="0"/>
              <a:t> @inpec.gov.co</a:t>
            </a:r>
          </a:p>
        </p:txBody>
      </p:sp>
      <p:grpSp>
        <p:nvGrpSpPr>
          <p:cNvPr id="15" name="14 Grupo"/>
          <p:cNvGrpSpPr/>
          <p:nvPr userDrawn="1"/>
        </p:nvGrpSpPr>
        <p:grpSpPr>
          <a:xfrm>
            <a:off x="3676196" y="52873"/>
            <a:ext cx="1653694" cy="914402"/>
            <a:chOff x="3636441" y="116481"/>
            <a:chExt cx="1653694" cy="914402"/>
          </a:xfrm>
        </p:grpSpPr>
        <p:sp>
          <p:nvSpPr>
            <p:cNvPr id="16" name="15 Triángulo rectángulo"/>
            <p:cNvSpPr/>
            <p:nvPr userDrawn="1"/>
          </p:nvSpPr>
          <p:spPr>
            <a:xfrm rot="10800000">
              <a:off x="4375735" y="116483"/>
              <a:ext cx="914400" cy="914400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7" name="16 Triángulo rectángulo"/>
            <p:cNvSpPr/>
            <p:nvPr userDrawn="1"/>
          </p:nvSpPr>
          <p:spPr>
            <a:xfrm rot="10800000">
              <a:off x="3636441" y="116481"/>
              <a:ext cx="1653694" cy="603624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18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6"/>
          <a:stretch/>
        </p:blipFill>
        <p:spPr bwMode="auto">
          <a:xfrm>
            <a:off x="4694087" y="72033"/>
            <a:ext cx="561989" cy="258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5" r="34739"/>
          <a:stretch/>
        </p:blipFill>
        <p:spPr bwMode="auto">
          <a:xfrm>
            <a:off x="3511475" y="154941"/>
            <a:ext cx="554856" cy="155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C:\Users\EJVELASCOA\Pictures\OTROS\Logo INPEC (AzulTransp)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497" y="137691"/>
            <a:ext cx="497716" cy="160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651" y="144041"/>
            <a:ext cx="488774" cy="16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38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251" y="45428"/>
            <a:ext cx="5298150" cy="35253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19 Rectángulo"/>
          <p:cNvSpPr/>
          <p:nvPr userDrawn="1"/>
        </p:nvSpPr>
        <p:spPr>
          <a:xfrm>
            <a:off x="46251" y="45428"/>
            <a:ext cx="5298150" cy="35253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s-CO"/>
          </a:p>
        </p:txBody>
      </p:sp>
      <p:pic>
        <p:nvPicPr>
          <p:cNvPr id="89" name="Picture 2" descr="C:\Users\EJVELASCOA\Pictures\OTROS\DD 253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909" y="642349"/>
            <a:ext cx="2451100" cy="2451100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66 Rectángulo"/>
          <p:cNvSpPr/>
          <p:nvPr/>
        </p:nvSpPr>
        <p:spPr>
          <a:xfrm>
            <a:off x="48741" y="250970"/>
            <a:ext cx="3227660" cy="19099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8" name="67 Rectángulo"/>
          <p:cNvSpPr/>
          <p:nvPr/>
        </p:nvSpPr>
        <p:spPr>
          <a:xfrm>
            <a:off x="91977" y="172507"/>
            <a:ext cx="3256432" cy="227485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6" name="45 Rectángulo"/>
          <p:cNvSpPr/>
          <p:nvPr userDrawn="1"/>
        </p:nvSpPr>
        <p:spPr>
          <a:xfrm>
            <a:off x="48742" y="250970"/>
            <a:ext cx="3227660" cy="19099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s-CO"/>
          </a:p>
        </p:txBody>
      </p:sp>
      <p:sp>
        <p:nvSpPr>
          <p:cNvPr id="48" name="47 Rectángulo"/>
          <p:cNvSpPr/>
          <p:nvPr userDrawn="1"/>
        </p:nvSpPr>
        <p:spPr>
          <a:xfrm>
            <a:off x="91977" y="172510"/>
            <a:ext cx="3256432" cy="227485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s-CO"/>
          </a:p>
        </p:txBody>
      </p:sp>
      <p:pic>
        <p:nvPicPr>
          <p:cNvPr id="55" name="Picture 3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8"/>
          <a:stretch/>
        </p:blipFill>
        <p:spPr bwMode="auto">
          <a:xfrm>
            <a:off x="71651" y="1648648"/>
            <a:ext cx="386053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4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1" t="5618"/>
          <a:stretch/>
        </p:blipFill>
        <p:spPr bwMode="auto">
          <a:xfrm>
            <a:off x="64827" y="1585094"/>
            <a:ext cx="3994680" cy="71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6 Marcador de texto"/>
          <p:cNvSpPr txBox="1">
            <a:spLocks/>
          </p:cNvSpPr>
          <p:nvPr userDrawn="1"/>
        </p:nvSpPr>
        <p:spPr>
          <a:xfrm>
            <a:off x="828129" y="1751201"/>
            <a:ext cx="2683346" cy="319014"/>
          </a:xfrm>
          <a:prstGeom prst="rect">
            <a:avLst/>
          </a:prstGeom>
        </p:spPr>
        <p:txBody>
          <a:bodyPr lIns="91428" tIns="45714" rIns="91428" bIns="45714" anchor="ctr"/>
          <a:lstStyle>
            <a:lvl1pPr marL="0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1000" b="1" kern="1200">
                <a:solidFill>
                  <a:srgbClr val="00435A"/>
                </a:solidFill>
                <a:effectLst/>
                <a:latin typeface="+mn-lt"/>
                <a:ea typeface="+mn-ea"/>
                <a:cs typeface="+mn-cs"/>
              </a:defRPr>
            </a:lvl1pPr>
            <a:lvl2pPr marL="417909" indent="-160734" algn="l" defTabSz="5143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70" name="69 Elipse"/>
          <p:cNvSpPr/>
          <p:nvPr userDrawn="1"/>
        </p:nvSpPr>
        <p:spPr>
          <a:xfrm>
            <a:off x="474878" y="1802409"/>
            <a:ext cx="144016" cy="144016"/>
          </a:xfrm>
          <a:prstGeom prst="ellipse">
            <a:avLst/>
          </a:prstGeom>
          <a:solidFill>
            <a:srgbClr val="0043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s-CO"/>
          </a:p>
        </p:txBody>
      </p:sp>
      <p:sp>
        <p:nvSpPr>
          <p:cNvPr id="79" name="6 Marcador de texto"/>
          <p:cNvSpPr txBox="1">
            <a:spLocks/>
          </p:cNvSpPr>
          <p:nvPr userDrawn="1"/>
        </p:nvSpPr>
        <p:spPr>
          <a:xfrm>
            <a:off x="829551" y="1755932"/>
            <a:ext cx="2683346" cy="319014"/>
          </a:xfrm>
          <a:prstGeom prst="rect">
            <a:avLst/>
          </a:prstGeom>
        </p:spPr>
        <p:txBody>
          <a:bodyPr lIns="91428" tIns="45714" rIns="91428" bIns="45714" anchor="ctr"/>
          <a:lstStyle>
            <a:lvl1pPr marL="0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1000" b="1" kern="1200">
                <a:solidFill>
                  <a:srgbClr val="00435A"/>
                </a:solidFill>
                <a:effectLst/>
                <a:latin typeface="+mn-lt"/>
                <a:ea typeface="+mn-ea"/>
                <a:cs typeface="+mn-cs"/>
              </a:defRPr>
            </a:lvl1pPr>
            <a:lvl2pPr marL="417909" indent="-160734" algn="l" defTabSz="5143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81" name="80 Rectángulo"/>
          <p:cNvSpPr/>
          <p:nvPr userDrawn="1"/>
        </p:nvSpPr>
        <p:spPr>
          <a:xfrm>
            <a:off x="28268" y="3426430"/>
            <a:ext cx="4544277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2" name="81 Rectángulo"/>
          <p:cNvSpPr/>
          <p:nvPr userDrawn="1"/>
        </p:nvSpPr>
        <p:spPr>
          <a:xfrm>
            <a:off x="4594847" y="3426430"/>
            <a:ext cx="86732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3" name="82 Rectángulo"/>
          <p:cNvSpPr/>
          <p:nvPr userDrawn="1"/>
        </p:nvSpPr>
        <p:spPr>
          <a:xfrm>
            <a:off x="4705963" y="3426430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4" name="83 Rectángulo"/>
          <p:cNvSpPr/>
          <p:nvPr userDrawn="1"/>
        </p:nvSpPr>
        <p:spPr>
          <a:xfrm>
            <a:off x="4782631" y="3426112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5" name="84 Rectángulo"/>
          <p:cNvSpPr/>
          <p:nvPr userDrawn="1"/>
        </p:nvSpPr>
        <p:spPr>
          <a:xfrm>
            <a:off x="4854518" y="3426111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6" name="85 Rectángulo"/>
          <p:cNvSpPr/>
          <p:nvPr userDrawn="1"/>
        </p:nvSpPr>
        <p:spPr>
          <a:xfrm>
            <a:off x="4929927" y="3426110"/>
            <a:ext cx="433524" cy="14494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7" name="3 Marcador de texto"/>
          <p:cNvSpPr>
            <a:spLocks noGrp="1"/>
          </p:cNvSpPr>
          <p:nvPr>
            <p:ph type="body" sz="half" idx="13" hasCustomPrompt="1"/>
          </p:nvPr>
        </p:nvSpPr>
        <p:spPr>
          <a:xfrm>
            <a:off x="4929927" y="3434736"/>
            <a:ext cx="433524" cy="1443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6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defRPr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es-ES" dirty="0"/>
              <a:t>6</a:t>
            </a:r>
          </a:p>
        </p:txBody>
      </p:sp>
      <p:sp>
        <p:nvSpPr>
          <p:cNvPr id="88" name="6 Marcador de texto"/>
          <p:cNvSpPr>
            <a:spLocks noGrp="1"/>
          </p:cNvSpPr>
          <p:nvPr>
            <p:ph type="body" sz="quarter" idx="19" hasCustomPrompt="1"/>
          </p:nvPr>
        </p:nvSpPr>
        <p:spPr>
          <a:xfrm>
            <a:off x="94083" y="3433752"/>
            <a:ext cx="4473914" cy="12380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r">
              <a:buNone/>
              <a:defRPr sz="600" b="1" baseline="0">
                <a:solidFill>
                  <a:schemeClr val="bg1"/>
                </a:solidFill>
                <a:effectLst/>
                <a:latin typeface="Constantia" pitchFamily="18" charset="0"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/>
              <a:t>Título de presentación / Oficina Asesora de Planeación</a:t>
            </a:r>
          </a:p>
        </p:txBody>
      </p:sp>
      <p:sp>
        <p:nvSpPr>
          <p:cNvPr id="47" name="9 Marcador de texto"/>
          <p:cNvSpPr>
            <a:spLocks noGrp="1"/>
          </p:cNvSpPr>
          <p:nvPr>
            <p:ph type="body" sz="quarter" idx="18" hasCustomPrompt="1"/>
          </p:nvPr>
        </p:nvSpPr>
        <p:spPr>
          <a:xfrm>
            <a:off x="730423" y="1719395"/>
            <a:ext cx="2953592" cy="365248"/>
          </a:xfrm>
          <a:prstGeom prst="rect">
            <a:avLst/>
          </a:prstGeom>
        </p:spPr>
        <p:txBody>
          <a:bodyPr anchor="ctr"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 b="1" baseline="0">
                <a:solidFill>
                  <a:srgbClr val="00435A"/>
                </a:solidFill>
                <a:latin typeface="+mn-lt"/>
              </a:defRPr>
            </a:lvl1pPr>
            <a:lvl2pPr>
              <a:defRPr sz="700">
                <a:latin typeface="Constantia" pitchFamily="18" charset="0"/>
              </a:defRPr>
            </a:lvl2pPr>
            <a:lvl3pPr>
              <a:defRPr sz="700">
                <a:latin typeface="Constantia" pitchFamily="18" charset="0"/>
              </a:defRPr>
            </a:lvl3pPr>
            <a:lvl4pPr>
              <a:defRPr sz="700">
                <a:latin typeface="Constantia" pitchFamily="18" charset="0"/>
              </a:defRPr>
            </a:lvl4pPr>
            <a:lvl5pPr>
              <a:defRPr sz="700">
                <a:latin typeface="Constantia" pitchFamily="18" charset="0"/>
              </a:defRPr>
            </a:lvl5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dirty="0" smtClean="0"/>
              <a:t>HAGA CLIC PARA MODIFICAR EL ESTILO DE TEXTO DEL PATRÓN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679" y="1495651"/>
            <a:ext cx="781050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8" name="37 Grupo"/>
          <p:cNvGrpSpPr/>
          <p:nvPr userDrawn="1"/>
        </p:nvGrpSpPr>
        <p:grpSpPr>
          <a:xfrm>
            <a:off x="3676196" y="52873"/>
            <a:ext cx="1653694" cy="914402"/>
            <a:chOff x="3636441" y="116481"/>
            <a:chExt cx="1653694" cy="914402"/>
          </a:xfrm>
        </p:grpSpPr>
        <p:sp>
          <p:nvSpPr>
            <p:cNvPr id="39" name="38 Triángulo rectángulo"/>
            <p:cNvSpPr/>
            <p:nvPr userDrawn="1"/>
          </p:nvSpPr>
          <p:spPr>
            <a:xfrm rot="10800000">
              <a:off x="4375735" y="116483"/>
              <a:ext cx="914400" cy="914400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0" name="39 Triángulo rectángulo"/>
            <p:cNvSpPr/>
            <p:nvPr userDrawn="1"/>
          </p:nvSpPr>
          <p:spPr>
            <a:xfrm rot="10800000">
              <a:off x="3636441" y="116481"/>
              <a:ext cx="1653694" cy="603624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41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6"/>
          <a:stretch/>
        </p:blipFill>
        <p:spPr bwMode="auto">
          <a:xfrm>
            <a:off x="4694087" y="72033"/>
            <a:ext cx="561989" cy="258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5" r="34739"/>
          <a:stretch/>
        </p:blipFill>
        <p:spPr bwMode="auto">
          <a:xfrm>
            <a:off x="3511475" y="154941"/>
            <a:ext cx="554856" cy="155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5" descr="C:\Users\EJVELASCOA\Pictures\OTROS\Logo INPEC (AzulTransp)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497" y="137691"/>
            <a:ext cx="497716" cy="160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49 CuadroTexto"/>
          <p:cNvSpPr txBox="1"/>
          <p:nvPr userDrawn="1"/>
        </p:nvSpPr>
        <p:spPr>
          <a:xfrm>
            <a:off x="180057" y="163141"/>
            <a:ext cx="8290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Contenido</a:t>
            </a:r>
            <a:endParaRPr lang="es-C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835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251" y="45428"/>
            <a:ext cx="5298150" cy="35253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19 Rectángulo"/>
          <p:cNvSpPr/>
          <p:nvPr userDrawn="1"/>
        </p:nvSpPr>
        <p:spPr>
          <a:xfrm>
            <a:off x="46251" y="45428"/>
            <a:ext cx="5298150" cy="35253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s-CO"/>
          </a:p>
        </p:txBody>
      </p:sp>
      <p:pic>
        <p:nvPicPr>
          <p:cNvPr id="89" name="Picture 2" descr="C:\Users\EJVELASCOA\Pictures\OTROS\DD 253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909" y="642349"/>
            <a:ext cx="2451100" cy="2451100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3 Grupo"/>
          <p:cNvGrpSpPr/>
          <p:nvPr/>
        </p:nvGrpSpPr>
        <p:grpSpPr>
          <a:xfrm>
            <a:off x="3676196" y="52873"/>
            <a:ext cx="1653694" cy="914402"/>
            <a:chOff x="3636441" y="116481"/>
            <a:chExt cx="1653694" cy="914402"/>
          </a:xfrm>
        </p:grpSpPr>
        <p:sp>
          <p:nvSpPr>
            <p:cNvPr id="33" name="32 Triángulo rectángulo"/>
            <p:cNvSpPr/>
            <p:nvPr userDrawn="1"/>
          </p:nvSpPr>
          <p:spPr>
            <a:xfrm rot="10800000">
              <a:off x="4375735" y="116483"/>
              <a:ext cx="914400" cy="914400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4" name="33 Triángulo rectángulo"/>
            <p:cNvSpPr/>
            <p:nvPr userDrawn="1"/>
          </p:nvSpPr>
          <p:spPr>
            <a:xfrm rot="10800000">
              <a:off x="3636441" y="116481"/>
              <a:ext cx="1653694" cy="603624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67" name="66 Rectángulo"/>
          <p:cNvSpPr/>
          <p:nvPr/>
        </p:nvSpPr>
        <p:spPr>
          <a:xfrm>
            <a:off x="48741" y="250970"/>
            <a:ext cx="3227660" cy="19099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8" name="67 Rectángulo"/>
          <p:cNvSpPr/>
          <p:nvPr/>
        </p:nvSpPr>
        <p:spPr>
          <a:xfrm>
            <a:off x="91977" y="172507"/>
            <a:ext cx="3256432" cy="227485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0" name="Picture 4" descr="C:\Users\EJVELASCOA\Pictures\OTROS\101 (1)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6"/>
          <a:stretch/>
        </p:blipFill>
        <p:spPr bwMode="auto">
          <a:xfrm>
            <a:off x="4694087" y="72033"/>
            <a:ext cx="561989" cy="258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C:\Users\EJVELASCOA\Pictures\OTROS\101 (1)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5" r="34739"/>
          <a:stretch/>
        </p:blipFill>
        <p:spPr bwMode="auto">
          <a:xfrm>
            <a:off x="3511475" y="154941"/>
            <a:ext cx="554856" cy="155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5" descr="C:\Users\EJVELASCOA\Pictures\OTROS\Logo INPEC (AzulTransp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497" y="137691"/>
            <a:ext cx="497716" cy="160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45 Rectángulo"/>
          <p:cNvSpPr/>
          <p:nvPr userDrawn="1"/>
        </p:nvSpPr>
        <p:spPr>
          <a:xfrm>
            <a:off x="48742" y="250970"/>
            <a:ext cx="3227660" cy="19099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s-CO"/>
          </a:p>
        </p:txBody>
      </p:sp>
      <p:sp>
        <p:nvSpPr>
          <p:cNvPr id="48" name="47 Rectángulo"/>
          <p:cNvSpPr/>
          <p:nvPr userDrawn="1"/>
        </p:nvSpPr>
        <p:spPr>
          <a:xfrm>
            <a:off x="91977" y="172510"/>
            <a:ext cx="3256432" cy="227485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s-CO"/>
          </a:p>
        </p:txBody>
      </p:sp>
      <p:sp>
        <p:nvSpPr>
          <p:cNvPr id="53" name="52 Paralelogramo"/>
          <p:cNvSpPr/>
          <p:nvPr userDrawn="1"/>
        </p:nvSpPr>
        <p:spPr>
          <a:xfrm rot="10800000">
            <a:off x="71651" y="1846070"/>
            <a:ext cx="4212862" cy="596264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s-CO"/>
          </a:p>
        </p:txBody>
      </p:sp>
      <p:pic>
        <p:nvPicPr>
          <p:cNvPr id="54" name="Picture 5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"/>
          <a:stretch/>
        </p:blipFill>
        <p:spPr bwMode="auto">
          <a:xfrm>
            <a:off x="71651" y="1916628"/>
            <a:ext cx="435687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3"/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8"/>
          <a:stretch/>
        </p:blipFill>
        <p:spPr bwMode="auto">
          <a:xfrm>
            <a:off x="71651" y="1386403"/>
            <a:ext cx="386053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4"/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1" t="5618"/>
          <a:stretch/>
        </p:blipFill>
        <p:spPr bwMode="auto">
          <a:xfrm>
            <a:off x="64827" y="1322849"/>
            <a:ext cx="3994680" cy="71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6 Marcador de texto"/>
          <p:cNvSpPr txBox="1">
            <a:spLocks/>
          </p:cNvSpPr>
          <p:nvPr userDrawn="1"/>
        </p:nvSpPr>
        <p:spPr>
          <a:xfrm>
            <a:off x="828129" y="1488956"/>
            <a:ext cx="2683346" cy="319014"/>
          </a:xfrm>
          <a:prstGeom prst="rect">
            <a:avLst/>
          </a:prstGeom>
        </p:spPr>
        <p:txBody>
          <a:bodyPr lIns="91428" tIns="45714" rIns="91428" bIns="45714" anchor="ctr"/>
          <a:lstStyle>
            <a:lvl1pPr marL="0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1000" b="1" kern="1200">
                <a:solidFill>
                  <a:srgbClr val="00435A"/>
                </a:solidFill>
                <a:effectLst/>
                <a:latin typeface="+mn-lt"/>
                <a:ea typeface="+mn-ea"/>
                <a:cs typeface="+mn-cs"/>
              </a:defRPr>
            </a:lvl1pPr>
            <a:lvl2pPr marL="417909" indent="-160734" algn="l" defTabSz="5143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70" name="69 Elipse"/>
          <p:cNvSpPr/>
          <p:nvPr userDrawn="1"/>
        </p:nvSpPr>
        <p:spPr>
          <a:xfrm>
            <a:off x="474878" y="1540164"/>
            <a:ext cx="144016" cy="144016"/>
          </a:xfrm>
          <a:prstGeom prst="ellipse">
            <a:avLst/>
          </a:prstGeom>
          <a:solidFill>
            <a:srgbClr val="0043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s-CO"/>
          </a:p>
        </p:txBody>
      </p:sp>
      <p:sp>
        <p:nvSpPr>
          <p:cNvPr id="72" name="71 Elipse"/>
          <p:cNvSpPr/>
          <p:nvPr userDrawn="1"/>
        </p:nvSpPr>
        <p:spPr>
          <a:xfrm>
            <a:off x="180057" y="2101345"/>
            <a:ext cx="144016" cy="144016"/>
          </a:xfrm>
          <a:prstGeom prst="ellipse">
            <a:avLst/>
          </a:prstGeom>
          <a:solidFill>
            <a:srgbClr val="0043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s-CO"/>
          </a:p>
        </p:txBody>
      </p:sp>
      <p:sp>
        <p:nvSpPr>
          <p:cNvPr id="81" name="80 Rectángulo"/>
          <p:cNvSpPr/>
          <p:nvPr userDrawn="1"/>
        </p:nvSpPr>
        <p:spPr>
          <a:xfrm>
            <a:off x="28268" y="3426430"/>
            <a:ext cx="4544277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2" name="81 Rectángulo"/>
          <p:cNvSpPr/>
          <p:nvPr userDrawn="1"/>
        </p:nvSpPr>
        <p:spPr>
          <a:xfrm>
            <a:off x="4594847" y="3426430"/>
            <a:ext cx="86732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3" name="82 Rectángulo"/>
          <p:cNvSpPr/>
          <p:nvPr userDrawn="1"/>
        </p:nvSpPr>
        <p:spPr>
          <a:xfrm>
            <a:off x="4705963" y="3426430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4" name="83 Rectángulo"/>
          <p:cNvSpPr/>
          <p:nvPr userDrawn="1"/>
        </p:nvSpPr>
        <p:spPr>
          <a:xfrm>
            <a:off x="4782631" y="3426112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5" name="84 Rectángulo"/>
          <p:cNvSpPr/>
          <p:nvPr userDrawn="1"/>
        </p:nvSpPr>
        <p:spPr>
          <a:xfrm>
            <a:off x="4854518" y="3426111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6" name="85 Rectángulo"/>
          <p:cNvSpPr/>
          <p:nvPr userDrawn="1"/>
        </p:nvSpPr>
        <p:spPr>
          <a:xfrm>
            <a:off x="4929927" y="3426110"/>
            <a:ext cx="433524" cy="14494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7" name="3 Marcador de texto"/>
          <p:cNvSpPr>
            <a:spLocks noGrp="1"/>
          </p:cNvSpPr>
          <p:nvPr>
            <p:ph type="body" sz="half" idx="13" hasCustomPrompt="1"/>
          </p:nvPr>
        </p:nvSpPr>
        <p:spPr>
          <a:xfrm>
            <a:off x="4929927" y="3434736"/>
            <a:ext cx="433524" cy="1443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6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defRPr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es-ES" dirty="0"/>
              <a:t>6</a:t>
            </a:r>
          </a:p>
        </p:txBody>
      </p:sp>
      <p:sp>
        <p:nvSpPr>
          <p:cNvPr id="88" name="6 Marcador de texto"/>
          <p:cNvSpPr>
            <a:spLocks noGrp="1"/>
          </p:cNvSpPr>
          <p:nvPr>
            <p:ph type="body" sz="quarter" idx="19" hasCustomPrompt="1"/>
          </p:nvPr>
        </p:nvSpPr>
        <p:spPr>
          <a:xfrm>
            <a:off x="94083" y="3433752"/>
            <a:ext cx="4473914" cy="12380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r">
              <a:buNone/>
              <a:defRPr sz="600" b="1" baseline="0">
                <a:solidFill>
                  <a:schemeClr val="bg1"/>
                </a:solidFill>
                <a:effectLst/>
                <a:latin typeface="Constantia" pitchFamily="18" charset="0"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/>
              <a:t>Título de presentación / Oficina Asesora de Planeación</a:t>
            </a:r>
          </a:p>
        </p:txBody>
      </p:sp>
      <p:sp>
        <p:nvSpPr>
          <p:cNvPr id="42" name="9 Marcador de texto"/>
          <p:cNvSpPr>
            <a:spLocks noGrp="1"/>
          </p:cNvSpPr>
          <p:nvPr>
            <p:ph type="body" sz="quarter" idx="20" hasCustomPrompt="1"/>
          </p:nvPr>
        </p:nvSpPr>
        <p:spPr>
          <a:xfrm>
            <a:off x="730423" y="1440185"/>
            <a:ext cx="2953592" cy="365248"/>
          </a:xfrm>
          <a:prstGeom prst="rect">
            <a:avLst/>
          </a:prstGeom>
        </p:spPr>
        <p:txBody>
          <a:bodyPr anchor="ctr"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 b="1" baseline="0">
                <a:solidFill>
                  <a:srgbClr val="00435A"/>
                </a:solidFill>
                <a:latin typeface="+mn-lt"/>
              </a:defRPr>
            </a:lvl1pPr>
            <a:lvl2pPr>
              <a:defRPr sz="700">
                <a:latin typeface="Constantia" pitchFamily="18" charset="0"/>
              </a:defRPr>
            </a:lvl2pPr>
            <a:lvl3pPr>
              <a:defRPr sz="700">
                <a:latin typeface="Constantia" pitchFamily="18" charset="0"/>
              </a:defRPr>
            </a:lvl3pPr>
            <a:lvl4pPr>
              <a:defRPr sz="700">
                <a:latin typeface="Constantia" pitchFamily="18" charset="0"/>
              </a:defRPr>
            </a:lvl4pPr>
            <a:lvl5pPr>
              <a:defRPr sz="700">
                <a:latin typeface="Constantia" pitchFamily="18" charset="0"/>
              </a:defRPr>
            </a:lvl5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9" name="9 Marcador de texto"/>
          <p:cNvSpPr>
            <a:spLocks noGrp="1"/>
          </p:cNvSpPr>
          <p:nvPr>
            <p:ph type="body" sz="quarter" idx="21" hasCustomPrompt="1"/>
          </p:nvPr>
        </p:nvSpPr>
        <p:spPr>
          <a:xfrm>
            <a:off x="730423" y="1992009"/>
            <a:ext cx="2953592" cy="365248"/>
          </a:xfrm>
          <a:prstGeom prst="rect">
            <a:avLst/>
          </a:prstGeom>
        </p:spPr>
        <p:txBody>
          <a:bodyPr anchor="ctr"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 b="1" baseline="0">
                <a:solidFill>
                  <a:srgbClr val="00435A"/>
                </a:solidFill>
                <a:latin typeface="+mn-lt"/>
              </a:defRPr>
            </a:lvl1pPr>
            <a:lvl2pPr>
              <a:defRPr sz="700">
                <a:latin typeface="Constantia" pitchFamily="18" charset="0"/>
              </a:defRPr>
            </a:lvl2pPr>
            <a:lvl3pPr>
              <a:defRPr sz="700">
                <a:latin typeface="Constantia" pitchFamily="18" charset="0"/>
              </a:defRPr>
            </a:lvl3pPr>
            <a:lvl4pPr>
              <a:defRPr sz="700">
                <a:latin typeface="Constantia" pitchFamily="18" charset="0"/>
              </a:defRPr>
            </a:lvl4pPr>
            <a:lvl5pPr>
              <a:defRPr sz="700">
                <a:latin typeface="Constantia" pitchFamily="18" charset="0"/>
              </a:defRPr>
            </a:lvl5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dirty="0" smtClean="0"/>
              <a:t>HAGA CLIC PARA MODIFICAR EL ESTILO DE TEXTO DEL PATRÓN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679" y="1238371"/>
            <a:ext cx="1030287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46 CuadroTexto"/>
          <p:cNvSpPr txBox="1"/>
          <p:nvPr userDrawn="1"/>
        </p:nvSpPr>
        <p:spPr>
          <a:xfrm>
            <a:off x="180057" y="163141"/>
            <a:ext cx="8290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Contenido</a:t>
            </a:r>
            <a:endParaRPr lang="es-C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970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46251" y="45428"/>
            <a:ext cx="5298150" cy="35253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7" name="66 Rectángulo"/>
          <p:cNvSpPr/>
          <p:nvPr/>
        </p:nvSpPr>
        <p:spPr>
          <a:xfrm>
            <a:off x="48741" y="250970"/>
            <a:ext cx="3227660" cy="19099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8" name="67 Rectángulo"/>
          <p:cNvSpPr/>
          <p:nvPr/>
        </p:nvSpPr>
        <p:spPr>
          <a:xfrm>
            <a:off x="91977" y="172507"/>
            <a:ext cx="3256432" cy="227485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19 Rectángulo"/>
          <p:cNvSpPr/>
          <p:nvPr userDrawn="1"/>
        </p:nvSpPr>
        <p:spPr>
          <a:xfrm>
            <a:off x="46251" y="45428"/>
            <a:ext cx="5298150" cy="35253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s-CO"/>
          </a:p>
        </p:txBody>
      </p:sp>
      <p:sp>
        <p:nvSpPr>
          <p:cNvPr id="46" name="45 Rectángulo"/>
          <p:cNvSpPr/>
          <p:nvPr userDrawn="1"/>
        </p:nvSpPr>
        <p:spPr>
          <a:xfrm>
            <a:off x="48742" y="250970"/>
            <a:ext cx="3227660" cy="19099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s-CO"/>
          </a:p>
        </p:txBody>
      </p:sp>
      <p:sp>
        <p:nvSpPr>
          <p:cNvPr id="48" name="47 Rectángulo"/>
          <p:cNvSpPr/>
          <p:nvPr userDrawn="1"/>
        </p:nvSpPr>
        <p:spPr>
          <a:xfrm>
            <a:off x="91977" y="172510"/>
            <a:ext cx="3256432" cy="227485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s-CO"/>
          </a:p>
        </p:txBody>
      </p:sp>
      <p:pic>
        <p:nvPicPr>
          <p:cNvPr id="52" name="Picture 6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7"/>
          <a:stretch/>
        </p:blipFill>
        <p:spPr bwMode="auto">
          <a:xfrm>
            <a:off x="73612" y="2238127"/>
            <a:ext cx="4068846" cy="532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52 Paralelogramo"/>
          <p:cNvSpPr/>
          <p:nvPr userDrawn="1"/>
        </p:nvSpPr>
        <p:spPr>
          <a:xfrm rot="10800000">
            <a:off x="71651" y="1658032"/>
            <a:ext cx="4212862" cy="596264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s-CO"/>
          </a:p>
        </p:txBody>
      </p:sp>
      <p:pic>
        <p:nvPicPr>
          <p:cNvPr id="54" name="Picture 5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"/>
          <a:stretch/>
        </p:blipFill>
        <p:spPr bwMode="auto">
          <a:xfrm>
            <a:off x="71651" y="1728590"/>
            <a:ext cx="435687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3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8"/>
          <a:stretch/>
        </p:blipFill>
        <p:spPr bwMode="auto">
          <a:xfrm>
            <a:off x="71651" y="1198365"/>
            <a:ext cx="386053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4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1" t="5618"/>
          <a:stretch/>
        </p:blipFill>
        <p:spPr bwMode="auto">
          <a:xfrm>
            <a:off x="64827" y="1134811"/>
            <a:ext cx="3994680" cy="71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6 Marcador de texto"/>
          <p:cNvSpPr txBox="1">
            <a:spLocks/>
          </p:cNvSpPr>
          <p:nvPr userDrawn="1"/>
        </p:nvSpPr>
        <p:spPr>
          <a:xfrm>
            <a:off x="828129" y="1300918"/>
            <a:ext cx="2683346" cy="319014"/>
          </a:xfrm>
          <a:prstGeom prst="rect">
            <a:avLst/>
          </a:prstGeom>
        </p:spPr>
        <p:txBody>
          <a:bodyPr lIns="91428" tIns="45714" rIns="91428" bIns="45714" anchor="ctr"/>
          <a:lstStyle>
            <a:lvl1pPr marL="0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1000" b="1" kern="1200">
                <a:solidFill>
                  <a:srgbClr val="00435A"/>
                </a:solidFill>
                <a:effectLst/>
                <a:latin typeface="+mn-lt"/>
                <a:ea typeface="+mn-ea"/>
                <a:cs typeface="+mn-cs"/>
              </a:defRPr>
            </a:lvl1pPr>
            <a:lvl2pPr marL="417909" indent="-160734" algn="l" defTabSz="5143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pic>
        <p:nvPicPr>
          <p:cNvPr id="60" name="Picture 7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9"/>
          <a:stretch/>
        </p:blipFill>
        <p:spPr bwMode="auto">
          <a:xfrm>
            <a:off x="62113" y="2241600"/>
            <a:ext cx="3934371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69 Elipse"/>
          <p:cNvSpPr/>
          <p:nvPr userDrawn="1"/>
        </p:nvSpPr>
        <p:spPr>
          <a:xfrm>
            <a:off x="474878" y="1352126"/>
            <a:ext cx="144016" cy="144016"/>
          </a:xfrm>
          <a:prstGeom prst="ellipse">
            <a:avLst/>
          </a:prstGeom>
          <a:solidFill>
            <a:srgbClr val="0043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s-CO"/>
          </a:p>
        </p:txBody>
      </p:sp>
      <p:sp>
        <p:nvSpPr>
          <p:cNvPr id="71" name="70 Elipse"/>
          <p:cNvSpPr/>
          <p:nvPr userDrawn="1"/>
        </p:nvSpPr>
        <p:spPr>
          <a:xfrm>
            <a:off x="540097" y="2430063"/>
            <a:ext cx="144016" cy="144016"/>
          </a:xfrm>
          <a:prstGeom prst="ellipse">
            <a:avLst/>
          </a:prstGeom>
          <a:solidFill>
            <a:srgbClr val="0043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s-CO"/>
          </a:p>
        </p:txBody>
      </p:sp>
      <p:sp>
        <p:nvSpPr>
          <p:cNvPr id="72" name="71 Elipse"/>
          <p:cNvSpPr/>
          <p:nvPr userDrawn="1"/>
        </p:nvSpPr>
        <p:spPr>
          <a:xfrm>
            <a:off x="180057" y="1913307"/>
            <a:ext cx="144016" cy="144016"/>
          </a:xfrm>
          <a:prstGeom prst="ellipse">
            <a:avLst/>
          </a:prstGeom>
          <a:solidFill>
            <a:srgbClr val="0043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s-CO"/>
          </a:p>
        </p:txBody>
      </p:sp>
      <p:sp>
        <p:nvSpPr>
          <p:cNvPr id="81" name="80 Rectángulo"/>
          <p:cNvSpPr/>
          <p:nvPr userDrawn="1"/>
        </p:nvSpPr>
        <p:spPr>
          <a:xfrm>
            <a:off x="28268" y="3426430"/>
            <a:ext cx="4544277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2" name="81 Rectángulo"/>
          <p:cNvSpPr/>
          <p:nvPr userDrawn="1"/>
        </p:nvSpPr>
        <p:spPr>
          <a:xfrm>
            <a:off x="4594847" y="3426430"/>
            <a:ext cx="86732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3" name="82 Rectángulo"/>
          <p:cNvSpPr/>
          <p:nvPr userDrawn="1"/>
        </p:nvSpPr>
        <p:spPr>
          <a:xfrm>
            <a:off x="4705963" y="3426430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4" name="83 Rectángulo"/>
          <p:cNvSpPr/>
          <p:nvPr userDrawn="1"/>
        </p:nvSpPr>
        <p:spPr>
          <a:xfrm>
            <a:off x="4782631" y="3426112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5" name="84 Rectángulo"/>
          <p:cNvSpPr/>
          <p:nvPr userDrawn="1"/>
        </p:nvSpPr>
        <p:spPr>
          <a:xfrm>
            <a:off x="4854518" y="3426111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6" name="85 Rectángulo"/>
          <p:cNvSpPr/>
          <p:nvPr userDrawn="1"/>
        </p:nvSpPr>
        <p:spPr>
          <a:xfrm>
            <a:off x="4929927" y="3426110"/>
            <a:ext cx="433524" cy="14494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7" name="3 Marcador de texto"/>
          <p:cNvSpPr>
            <a:spLocks noGrp="1"/>
          </p:cNvSpPr>
          <p:nvPr>
            <p:ph type="body" sz="half" idx="13" hasCustomPrompt="1"/>
          </p:nvPr>
        </p:nvSpPr>
        <p:spPr>
          <a:xfrm>
            <a:off x="4929927" y="3434736"/>
            <a:ext cx="433524" cy="1443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6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defRPr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es-ES" dirty="0"/>
              <a:t>6</a:t>
            </a:r>
          </a:p>
        </p:txBody>
      </p:sp>
      <p:sp>
        <p:nvSpPr>
          <p:cNvPr id="88" name="6 Marcador de texto"/>
          <p:cNvSpPr>
            <a:spLocks noGrp="1"/>
          </p:cNvSpPr>
          <p:nvPr>
            <p:ph type="body" sz="quarter" idx="19" hasCustomPrompt="1"/>
          </p:nvPr>
        </p:nvSpPr>
        <p:spPr>
          <a:xfrm>
            <a:off x="94083" y="3433752"/>
            <a:ext cx="4473914" cy="12380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r">
              <a:buNone/>
              <a:defRPr sz="600" b="1" baseline="0">
                <a:solidFill>
                  <a:schemeClr val="bg1"/>
                </a:solidFill>
                <a:effectLst/>
                <a:latin typeface="Constantia" pitchFamily="18" charset="0"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/>
              <a:t>Título de presentación / Oficina Asesora de Planeación</a:t>
            </a:r>
          </a:p>
        </p:txBody>
      </p:sp>
      <p:sp>
        <p:nvSpPr>
          <p:cNvPr id="49" name="9 Marcador de texto"/>
          <p:cNvSpPr>
            <a:spLocks noGrp="1"/>
          </p:cNvSpPr>
          <p:nvPr>
            <p:ph type="body" sz="quarter" idx="20" hasCustomPrompt="1"/>
          </p:nvPr>
        </p:nvSpPr>
        <p:spPr>
          <a:xfrm>
            <a:off x="730423" y="1258281"/>
            <a:ext cx="2953592" cy="365248"/>
          </a:xfrm>
          <a:prstGeom prst="rect">
            <a:avLst/>
          </a:prstGeom>
        </p:spPr>
        <p:txBody>
          <a:bodyPr anchor="ctr"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 b="1" baseline="0">
                <a:solidFill>
                  <a:srgbClr val="00435A"/>
                </a:solidFill>
                <a:latin typeface="+mn-lt"/>
              </a:defRPr>
            </a:lvl1pPr>
            <a:lvl2pPr>
              <a:defRPr sz="700">
                <a:latin typeface="Constantia" pitchFamily="18" charset="0"/>
              </a:defRPr>
            </a:lvl2pPr>
            <a:lvl3pPr>
              <a:defRPr sz="700">
                <a:latin typeface="Constantia" pitchFamily="18" charset="0"/>
              </a:defRPr>
            </a:lvl3pPr>
            <a:lvl4pPr>
              <a:defRPr sz="700">
                <a:latin typeface="Constantia" pitchFamily="18" charset="0"/>
              </a:defRPr>
            </a:lvl4pPr>
            <a:lvl5pPr>
              <a:defRPr sz="700">
                <a:latin typeface="Constantia" pitchFamily="18" charset="0"/>
              </a:defRPr>
            </a:lvl5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0" name="9 Marcador de texto"/>
          <p:cNvSpPr>
            <a:spLocks noGrp="1"/>
          </p:cNvSpPr>
          <p:nvPr>
            <p:ph type="body" sz="quarter" idx="21" hasCustomPrompt="1"/>
          </p:nvPr>
        </p:nvSpPr>
        <p:spPr>
          <a:xfrm>
            <a:off x="734385" y="1808665"/>
            <a:ext cx="2953592" cy="365248"/>
          </a:xfrm>
          <a:prstGeom prst="rect">
            <a:avLst/>
          </a:prstGeom>
        </p:spPr>
        <p:txBody>
          <a:bodyPr anchor="ctr"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 b="1" baseline="0">
                <a:solidFill>
                  <a:srgbClr val="00435A"/>
                </a:solidFill>
                <a:latin typeface="+mn-lt"/>
              </a:defRPr>
            </a:lvl1pPr>
            <a:lvl2pPr>
              <a:defRPr sz="700">
                <a:latin typeface="Constantia" pitchFamily="18" charset="0"/>
              </a:defRPr>
            </a:lvl2pPr>
            <a:lvl3pPr>
              <a:defRPr sz="700">
                <a:latin typeface="Constantia" pitchFamily="18" charset="0"/>
              </a:defRPr>
            </a:lvl3pPr>
            <a:lvl4pPr>
              <a:defRPr sz="700">
                <a:latin typeface="Constantia" pitchFamily="18" charset="0"/>
              </a:defRPr>
            </a:lvl4pPr>
            <a:lvl5pPr>
              <a:defRPr sz="700">
                <a:latin typeface="Constantia" pitchFamily="18" charset="0"/>
              </a:defRPr>
            </a:lvl5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1" name="9 Marcador de texto"/>
          <p:cNvSpPr>
            <a:spLocks noGrp="1"/>
          </p:cNvSpPr>
          <p:nvPr>
            <p:ph type="body" sz="quarter" idx="22" hasCustomPrompt="1"/>
          </p:nvPr>
        </p:nvSpPr>
        <p:spPr>
          <a:xfrm>
            <a:off x="734385" y="2305897"/>
            <a:ext cx="2953592" cy="365248"/>
          </a:xfrm>
          <a:prstGeom prst="rect">
            <a:avLst/>
          </a:prstGeom>
        </p:spPr>
        <p:txBody>
          <a:bodyPr anchor="ctr"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 b="1" baseline="0">
                <a:solidFill>
                  <a:srgbClr val="00435A"/>
                </a:solidFill>
                <a:latin typeface="+mn-lt"/>
              </a:defRPr>
            </a:lvl1pPr>
            <a:lvl2pPr>
              <a:defRPr sz="700">
                <a:latin typeface="Constantia" pitchFamily="18" charset="0"/>
              </a:defRPr>
            </a:lvl2pPr>
            <a:lvl3pPr>
              <a:defRPr sz="700">
                <a:latin typeface="Constantia" pitchFamily="18" charset="0"/>
              </a:defRPr>
            </a:lvl3pPr>
            <a:lvl4pPr>
              <a:defRPr sz="700">
                <a:latin typeface="Constantia" pitchFamily="18" charset="0"/>
              </a:defRPr>
            </a:lvl4pPr>
            <a:lvl5pPr>
              <a:defRPr sz="700">
                <a:latin typeface="Constantia" pitchFamily="18" charset="0"/>
              </a:defRPr>
            </a:lvl5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dirty="0" smtClean="0"/>
              <a:t>HAGA CLIC PARA MODIFICAR EL ESTILO DE TEXTO DEL PATRÓN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031" y="1060693"/>
            <a:ext cx="1030287" cy="187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7" name="46 Grupo"/>
          <p:cNvGrpSpPr/>
          <p:nvPr userDrawn="1"/>
        </p:nvGrpSpPr>
        <p:grpSpPr>
          <a:xfrm>
            <a:off x="3676196" y="52873"/>
            <a:ext cx="1653694" cy="914402"/>
            <a:chOff x="3636441" y="116481"/>
            <a:chExt cx="1653694" cy="914402"/>
          </a:xfrm>
        </p:grpSpPr>
        <p:sp>
          <p:nvSpPr>
            <p:cNvPr id="57" name="56 Triángulo rectángulo"/>
            <p:cNvSpPr/>
            <p:nvPr userDrawn="1"/>
          </p:nvSpPr>
          <p:spPr>
            <a:xfrm rot="10800000">
              <a:off x="4375735" y="116483"/>
              <a:ext cx="914400" cy="914400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59" name="58 Triángulo rectángulo"/>
            <p:cNvSpPr/>
            <p:nvPr userDrawn="1"/>
          </p:nvSpPr>
          <p:spPr>
            <a:xfrm rot="10800000">
              <a:off x="3636441" y="116481"/>
              <a:ext cx="1653694" cy="603624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61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6"/>
          <a:stretch/>
        </p:blipFill>
        <p:spPr bwMode="auto">
          <a:xfrm>
            <a:off x="4694087" y="72033"/>
            <a:ext cx="561989" cy="258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5" r="34739"/>
          <a:stretch/>
        </p:blipFill>
        <p:spPr bwMode="auto">
          <a:xfrm>
            <a:off x="3511475" y="154941"/>
            <a:ext cx="554856" cy="155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5" descr="C:\Users\EJVELASCOA\Pictures\OTROS\Logo INPEC (AzulTransp)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497" y="137691"/>
            <a:ext cx="497716" cy="160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68 CuadroTexto"/>
          <p:cNvSpPr txBox="1"/>
          <p:nvPr userDrawn="1"/>
        </p:nvSpPr>
        <p:spPr>
          <a:xfrm>
            <a:off x="180057" y="163141"/>
            <a:ext cx="8290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Contenido</a:t>
            </a:r>
            <a:endParaRPr lang="es-C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673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251" y="45428"/>
            <a:ext cx="5298150" cy="35253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4" name="3 Grupo"/>
          <p:cNvGrpSpPr/>
          <p:nvPr/>
        </p:nvGrpSpPr>
        <p:grpSpPr>
          <a:xfrm>
            <a:off x="3676196" y="52873"/>
            <a:ext cx="1653694" cy="914402"/>
            <a:chOff x="3636441" y="116481"/>
            <a:chExt cx="1653694" cy="914402"/>
          </a:xfrm>
        </p:grpSpPr>
        <p:sp>
          <p:nvSpPr>
            <p:cNvPr id="33" name="32 Triángulo rectángulo"/>
            <p:cNvSpPr/>
            <p:nvPr userDrawn="1"/>
          </p:nvSpPr>
          <p:spPr>
            <a:xfrm rot="10800000">
              <a:off x="4375735" y="116483"/>
              <a:ext cx="914400" cy="914400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4" name="33 Triángulo rectángulo"/>
            <p:cNvSpPr/>
            <p:nvPr userDrawn="1"/>
          </p:nvSpPr>
          <p:spPr>
            <a:xfrm rot="10800000">
              <a:off x="3636441" y="116481"/>
              <a:ext cx="1653694" cy="603624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67" name="66 Rectángulo"/>
          <p:cNvSpPr/>
          <p:nvPr/>
        </p:nvSpPr>
        <p:spPr>
          <a:xfrm>
            <a:off x="48741" y="250970"/>
            <a:ext cx="3227660" cy="19099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8" name="67 Rectángulo"/>
          <p:cNvSpPr/>
          <p:nvPr/>
        </p:nvSpPr>
        <p:spPr>
          <a:xfrm>
            <a:off x="91977" y="172507"/>
            <a:ext cx="3256432" cy="227485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19 Rectángulo"/>
          <p:cNvSpPr/>
          <p:nvPr userDrawn="1"/>
        </p:nvSpPr>
        <p:spPr>
          <a:xfrm>
            <a:off x="46251" y="45428"/>
            <a:ext cx="5298150" cy="35253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s-CO"/>
          </a:p>
        </p:txBody>
      </p:sp>
      <p:sp>
        <p:nvSpPr>
          <p:cNvPr id="46" name="45 Rectángulo"/>
          <p:cNvSpPr/>
          <p:nvPr userDrawn="1"/>
        </p:nvSpPr>
        <p:spPr>
          <a:xfrm>
            <a:off x="48742" y="250970"/>
            <a:ext cx="3227660" cy="19099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s-CO"/>
          </a:p>
        </p:txBody>
      </p:sp>
      <p:sp>
        <p:nvSpPr>
          <p:cNvPr id="48" name="47 Rectángulo"/>
          <p:cNvSpPr/>
          <p:nvPr userDrawn="1"/>
        </p:nvSpPr>
        <p:spPr>
          <a:xfrm>
            <a:off x="91977" y="172510"/>
            <a:ext cx="3256432" cy="227485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s-CO"/>
          </a:p>
        </p:txBody>
      </p:sp>
      <p:pic>
        <p:nvPicPr>
          <p:cNvPr id="52" name="Picture 6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7"/>
          <a:stretch/>
        </p:blipFill>
        <p:spPr bwMode="auto">
          <a:xfrm>
            <a:off x="73612" y="1975137"/>
            <a:ext cx="4068846" cy="532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52 Paralelogramo"/>
          <p:cNvSpPr/>
          <p:nvPr userDrawn="1"/>
        </p:nvSpPr>
        <p:spPr>
          <a:xfrm rot="10800000">
            <a:off x="71651" y="1395042"/>
            <a:ext cx="4212862" cy="596264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s-CO"/>
          </a:p>
        </p:txBody>
      </p:sp>
      <p:pic>
        <p:nvPicPr>
          <p:cNvPr id="54" name="Picture 5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"/>
          <a:stretch/>
        </p:blipFill>
        <p:spPr bwMode="auto">
          <a:xfrm>
            <a:off x="71651" y="1465600"/>
            <a:ext cx="435687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3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8"/>
          <a:stretch/>
        </p:blipFill>
        <p:spPr bwMode="auto">
          <a:xfrm>
            <a:off x="71651" y="935375"/>
            <a:ext cx="386053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4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1" t="5618"/>
          <a:stretch/>
        </p:blipFill>
        <p:spPr bwMode="auto">
          <a:xfrm>
            <a:off x="64827" y="871821"/>
            <a:ext cx="3994680" cy="71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6 Marcador de texto"/>
          <p:cNvSpPr txBox="1">
            <a:spLocks/>
          </p:cNvSpPr>
          <p:nvPr userDrawn="1"/>
        </p:nvSpPr>
        <p:spPr>
          <a:xfrm>
            <a:off x="828129" y="1037928"/>
            <a:ext cx="2683346" cy="319014"/>
          </a:xfrm>
          <a:prstGeom prst="rect">
            <a:avLst/>
          </a:prstGeom>
        </p:spPr>
        <p:txBody>
          <a:bodyPr lIns="91428" tIns="45714" rIns="91428" bIns="45714" anchor="ctr"/>
          <a:lstStyle>
            <a:lvl1pPr marL="0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1000" b="1" kern="1200">
                <a:solidFill>
                  <a:srgbClr val="00435A"/>
                </a:solidFill>
                <a:effectLst/>
                <a:latin typeface="+mn-lt"/>
                <a:ea typeface="+mn-ea"/>
                <a:cs typeface="+mn-cs"/>
              </a:defRPr>
            </a:lvl1pPr>
            <a:lvl2pPr marL="417909" indent="-160734" algn="l" defTabSz="5143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pic>
        <p:nvPicPr>
          <p:cNvPr id="60" name="Picture 7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9"/>
          <a:stretch/>
        </p:blipFill>
        <p:spPr bwMode="auto">
          <a:xfrm>
            <a:off x="62113" y="1978610"/>
            <a:ext cx="3934371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8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"/>
          <a:stretch/>
        </p:blipFill>
        <p:spPr bwMode="auto">
          <a:xfrm>
            <a:off x="61192" y="2488570"/>
            <a:ext cx="425426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9"/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4"/>
          <a:stretch/>
        </p:blipFill>
        <p:spPr bwMode="auto">
          <a:xfrm>
            <a:off x="58477" y="2485394"/>
            <a:ext cx="4275402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69 Elipse"/>
          <p:cNvSpPr/>
          <p:nvPr userDrawn="1"/>
        </p:nvSpPr>
        <p:spPr>
          <a:xfrm>
            <a:off x="474878" y="1089136"/>
            <a:ext cx="144016" cy="144016"/>
          </a:xfrm>
          <a:prstGeom prst="ellipse">
            <a:avLst/>
          </a:prstGeom>
          <a:solidFill>
            <a:srgbClr val="0043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s-CO"/>
          </a:p>
        </p:txBody>
      </p:sp>
      <p:sp>
        <p:nvSpPr>
          <p:cNvPr id="71" name="70 Elipse"/>
          <p:cNvSpPr/>
          <p:nvPr userDrawn="1"/>
        </p:nvSpPr>
        <p:spPr>
          <a:xfrm>
            <a:off x="540097" y="2167073"/>
            <a:ext cx="144016" cy="144016"/>
          </a:xfrm>
          <a:prstGeom prst="ellipse">
            <a:avLst/>
          </a:prstGeom>
          <a:solidFill>
            <a:srgbClr val="0043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s-CO"/>
          </a:p>
        </p:txBody>
      </p:sp>
      <p:sp>
        <p:nvSpPr>
          <p:cNvPr id="72" name="71 Elipse"/>
          <p:cNvSpPr/>
          <p:nvPr userDrawn="1"/>
        </p:nvSpPr>
        <p:spPr>
          <a:xfrm>
            <a:off x="180057" y="1650317"/>
            <a:ext cx="144016" cy="144016"/>
          </a:xfrm>
          <a:prstGeom prst="ellipse">
            <a:avLst/>
          </a:prstGeom>
          <a:solidFill>
            <a:srgbClr val="0043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s-CO"/>
          </a:p>
        </p:txBody>
      </p:sp>
      <p:sp>
        <p:nvSpPr>
          <p:cNvPr id="73" name="72 Elipse"/>
          <p:cNvSpPr/>
          <p:nvPr userDrawn="1"/>
        </p:nvSpPr>
        <p:spPr>
          <a:xfrm>
            <a:off x="180057" y="2671129"/>
            <a:ext cx="144016" cy="144016"/>
          </a:xfrm>
          <a:prstGeom prst="ellipse">
            <a:avLst/>
          </a:prstGeom>
          <a:solidFill>
            <a:srgbClr val="0043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s-CO"/>
          </a:p>
        </p:txBody>
      </p:sp>
      <p:sp>
        <p:nvSpPr>
          <p:cNvPr id="81" name="80 Rectángulo"/>
          <p:cNvSpPr/>
          <p:nvPr userDrawn="1"/>
        </p:nvSpPr>
        <p:spPr>
          <a:xfrm>
            <a:off x="28268" y="3426430"/>
            <a:ext cx="4544277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2" name="81 Rectángulo"/>
          <p:cNvSpPr/>
          <p:nvPr userDrawn="1"/>
        </p:nvSpPr>
        <p:spPr>
          <a:xfrm>
            <a:off x="4594847" y="3426430"/>
            <a:ext cx="86732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3" name="82 Rectángulo"/>
          <p:cNvSpPr/>
          <p:nvPr userDrawn="1"/>
        </p:nvSpPr>
        <p:spPr>
          <a:xfrm>
            <a:off x="4705963" y="3426430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4" name="83 Rectángulo"/>
          <p:cNvSpPr/>
          <p:nvPr userDrawn="1"/>
        </p:nvSpPr>
        <p:spPr>
          <a:xfrm>
            <a:off x="4782631" y="3426112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5" name="84 Rectángulo"/>
          <p:cNvSpPr/>
          <p:nvPr userDrawn="1"/>
        </p:nvSpPr>
        <p:spPr>
          <a:xfrm>
            <a:off x="4854518" y="3426111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6" name="85 Rectángulo"/>
          <p:cNvSpPr/>
          <p:nvPr userDrawn="1"/>
        </p:nvSpPr>
        <p:spPr>
          <a:xfrm>
            <a:off x="4929927" y="3426110"/>
            <a:ext cx="433524" cy="14494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7" name="3 Marcador de texto"/>
          <p:cNvSpPr>
            <a:spLocks noGrp="1"/>
          </p:cNvSpPr>
          <p:nvPr>
            <p:ph type="body" sz="half" idx="13" hasCustomPrompt="1"/>
          </p:nvPr>
        </p:nvSpPr>
        <p:spPr>
          <a:xfrm>
            <a:off x="4929927" y="3434736"/>
            <a:ext cx="433524" cy="1443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6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defRPr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es-ES" dirty="0"/>
              <a:t>6</a:t>
            </a:r>
          </a:p>
        </p:txBody>
      </p:sp>
      <p:sp>
        <p:nvSpPr>
          <p:cNvPr id="88" name="6 Marcador de texto"/>
          <p:cNvSpPr>
            <a:spLocks noGrp="1"/>
          </p:cNvSpPr>
          <p:nvPr>
            <p:ph type="body" sz="quarter" idx="19" hasCustomPrompt="1"/>
          </p:nvPr>
        </p:nvSpPr>
        <p:spPr>
          <a:xfrm>
            <a:off x="94083" y="3433752"/>
            <a:ext cx="4473914" cy="12380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r">
              <a:buNone/>
              <a:defRPr sz="600" b="1" baseline="0">
                <a:solidFill>
                  <a:schemeClr val="bg1"/>
                </a:solidFill>
                <a:effectLst/>
                <a:latin typeface="Constantia" pitchFamily="18" charset="0"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/>
              <a:t>Título de presentación / Oficina Asesora de Planeación</a:t>
            </a:r>
          </a:p>
        </p:txBody>
      </p:sp>
      <p:sp>
        <p:nvSpPr>
          <p:cNvPr id="51" name="9 Marcador de texto"/>
          <p:cNvSpPr>
            <a:spLocks noGrp="1"/>
          </p:cNvSpPr>
          <p:nvPr>
            <p:ph type="body" sz="quarter" idx="21" hasCustomPrompt="1"/>
          </p:nvPr>
        </p:nvSpPr>
        <p:spPr>
          <a:xfrm>
            <a:off x="734385" y="1016577"/>
            <a:ext cx="2953592" cy="365248"/>
          </a:xfrm>
          <a:prstGeom prst="rect">
            <a:avLst/>
          </a:prstGeom>
        </p:spPr>
        <p:txBody>
          <a:bodyPr anchor="ctr"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 b="1" baseline="0">
                <a:solidFill>
                  <a:srgbClr val="00435A"/>
                </a:solidFill>
                <a:latin typeface="+mn-lt"/>
              </a:defRPr>
            </a:lvl1pPr>
            <a:lvl2pPr>
              <a:defRPr sz="700">
                <a:latin typeface="Constantia" pitchFamily="18" charset="0"/>
              </a:defRPr>
            </a:lvl2pPr>
            <a:lvl3pPr>
              <a:defRPr sz="700">
                <a:latin typeface="Constantia" pitchFamily="18" charset="0"/>
              </a:defRPr>
            </a:lvl3pPr>
            <a:lvl4pPr>
              <a:defRPr sz="700">
                <a:latin typeface="Constantia" pitchFamily="18" charset="0"/>
              </a:defRPr>
            </a:lvl4pPr>
            <a:lvl5pPr>
              <a:defRPr sz="700">
                <a:latin typeface="Constantia" pitchFamily="18" charset="0"/>
              </a:defRPr>
            </a:lvl5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74" name="9 Marcador de texto"/>
          <p:cNvSpPr>
            <a:spLocks noGrp="1"/>
          </p:cNvSpPr>
          <p:nvPr>
            <p:ph type="body" sz="quarter" idx="22" hasCustomPrompt="1"/>
          </p:nvPr>
        </p:nvSpPr>
        <p:spPr>
          <a:xfrm>
            <a:off x="748033" y="1556905"/>
            <a:ext cx="2953592" cy="365248"/>
          </a:xfrm>
          <a:prstGeom prst="rect">
            <a:avLst/>
          </a:prstGeom>
        </p:spPr>
        <p:txBody>
          <a:bodyPr anchor="ctr"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 b="1" baseline="0">
                <a:solidFill>
                  <a:srgbClr val="00435A"/>
                </a:solidFill>
                <a:latin typeface="+mn-lt"/>
              </a:defRPr>
            </a:lvl1pPr>
            <a:lvl2pPr>
              <a:defRPr sz="700">
                <a:latin typeface="Constantia" pitchFamily="18" charset="0"/>
              </a:defRPr>
            </a:lvl2pPr>
            <a:lvl3pPr>
              <a:defRPr sz="700">
                <a:latin typeface="Constantia" pitchFamily="18" charset="0"/>
              </a:defRPr>
            </a:lvl3pPr>
            <a:lvl4pPr>
              <a:defRPr sz="700">
                <a:latin typeface="Constantia" pitchFamily="18" charset="0"/>
              </a:defRPr>
            </a:lvl4pPr>
            <a:lvl5pPr>
              <a:defRPr sz="700">
                <a:latin typeface="Constantia" pitchFamily="18" charset="0"/>
              </a:defRPr>
            </a:lvl5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75" name="9 Marcador de texto"/>
          <p:cNvSpPr>
            <a:spLocks noGrp="1"/>
          </p:cNvSpPr>
          <p:nvPr>
            <p:ph type="body" sz="quarter" idx="23" hasCustomPrompt="1"/>
          </p:nvPr>
        </p:nvSpPr>
        <p:spPr>
          <a:xfrm>
            <a:off x="756121" y="2050369"/>
            <a:ext cx="2953592" cy="365248"/>
          </a:xfrm>
          <a:prstGeom prst="rect">
            <a:avLst/>
          </a:prstGeom>
        </p:spPr>
        <p:txBody>
          <a:bodyPr anchor="ctr"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 b="1" baseline="0">
                <a:solidFill>
                  <a:srgbClr val="00435A"/>
                </a:solidFill>
                <a:latin typeface="+mn-lt"/>
              </a:defRPr>
            </a:lvl1pPr>
            <a:lvl2pPr>
              <a:defRPr sz="700">
                <a:latin typeface="Constantia" pitchFamily="18" charset="0"/>
              </a:defRPr>
            </a:lvl2pPr>
            <a:lvl3pPr>
              <a:defRPr sz="700">
                <a:latin typeface="Constantia" pitchFamily="18" charset="0"/>
              </a:defRPr>
            </a:lvl3pPr>
            <a:lvl4pPr>
              <a:defRPr sz="700">
                <a:latin typeface="Constantia" pitchFamily="18" charset="0"/>
              </a:defRPr>
            </a:lvl4pPr>
            <a:lvl5pPr>
              <a:defRPr sz="700">
                <a:latin typeface="Constantia" pitchFamily="18" charset="0"/>
              </a:defRPr>
            </a:lvl5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76" name="9 Marcador de texto"/>
          <p:cNvSpPr>
            <a:spLocks noGrp="1"/>
          </p:cNvSpPr>
          <p:nvPr>
            <p:ph type="body" sz="quarter" idx="24" hasCustomPrompt="1"/>
          </p:nvPr>
        </p:nvSpPr>
        <p:spPr>
          <a:xfrm>
            <a:off x="762945" y="2569689"/>
            <a:ext cx="2953592" cy="365248"/>
          </a:xfrm>
          <a:prstGeom prst="rect">
            <a:avLst/>
          </a:prstGeom>
        </p:spPr>
        <p:txBody>
          <a:bodyPr anchor="ctr"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 b="1" baseline="0">
                <a:solidFill>
                  <a:srgbClr val="00435A"/>
                </a:solidFill>
                <a:latin typeface="+mn-lt"/>
              </a:defRPr>
            </a:lvl1pPr>
            <a:lvl2pPr>
              <a:defRPr sz="700">
                <a:latin typeface="Constantia" pitchFamily="18" charset="0"/>
              </a:defRPr>
            </a:lvl2pPr>
            <a:lvl3pPr>
              <a:defRPr sz="700">
                <a:latin typeface="Constantia" pitchFamily="18" charset="0"/>
              </a:defRPr>
            </a:lvl3pPr>
            <a:lvl4pPr>
              <a:defRPr sz="700">
                <a:latin typeface="Constantia" pitchFamily="18" charset="0"/>
              </a:defRPr>
            </a:lvl4pPr>
            <a:lvl5pPr>
              <a:defRPr sz="700">
                <a:latin typeface="Constantia" pitchFamily="18" charset="0"/>
              </a:defRPr>
            </a:lvl5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dirty="0" smtClean="0"/>
              <a:t>HAGA CLIC PARA MODIFICAR EL ESTILO DE TEXTO DEL PATRÓN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151" y="786013"/>
            <a:ext cx="1073150" cy="238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7" name="56 Grupo"/>
          <p:cNvGrpSpPr/>
          <p:nvPr userDrawn="1"/>
        </p:nvGrpSpPr>
        <p:grpSpPr>
          <a:xfrm>
            <a:off x="3676196" y="52873"/>
            <a:ext cx="1653694" cy="914402"/>
            <a:chOff x="3636441" y="116481"/>
            <a:chExt cx="1653694" cy="914402"/>
          </a:xfrm>
        </p:grpSpPr>
        <p:sp>
          <p:nvSpPr>
            <p:cNvPr id="59" name="58 Triángulo rectángulo"/>
            <p:cNvSpPr/>
            <p:nvPr userDrawn="1"/>
          </p:nvSpPr>
          <p:spPr>
            <a:xfrm rot="10800000">
              <a:off x="4375735" y="116483"/>
              <a:ext cx="914400" cy="914400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1" name="60 Triángulo rectángulo"/>
            <p:cNvSpPr/>
            <p:nvPr userDrawn="1"/>
          </p:nvSpPr>
          <p:spPr>
            <a:xfrm rot="10800000">
              <a:off x="3636441" y="116481"/>
              <a:ext cx="1653694" cy="603624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62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6"/>
          <a:stretch/>
        </p:blipFill>
        <p:spPr bwMode="auto">
          <a:xfrm>
            <a:off x="4694087" y="72033"/>
            <a:ext cx="561989" cy="258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5" r="34739"/>
          <a:stretch/>
        </p:blipFill>
        <p:spPr bwMode="auto">
          <a:xfrm>
            <a:off x="3511475" y="154941"/>
            <a:ext cx="554856" cy="155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5" descr="C:\Users\EJVELASCOA\Pictures\OTROS\Logo INPEC (AzulTransp)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497" y="137691"/>
            <a:ext cx="497716" cy="160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68 CuadroTexto"/>
          <p:cNvSpPr txBox="1"/>
          <p:nvPr userDrawn="1"/>
        </p:nvSpPr>
        <p:spPr>
          <a:xfrm>
            <a:off x="180057" y="163141"/>
            <a:ext cx="8290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Contenido</a:t>
            </a:r>
            <a:endParaRPr lang="es-C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734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251" y="45428"/>
            <a:ext cx="5298150" cy="35253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7" name="66 Rectángulo"/>
          <p:cNvSpPr/>
          <p:nvPr/>
        </p:nvSpPr>
        <p:spPr>
          <a:xfrm>
            <a:off x="48741" y="250970"/>
            <a:ext cx="3227660" cy="19099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8" name="67 Rectángulo"/>
          <p:cNvSpPr/>
          <p:nvPr/>
        </p:nvSpPr>
        <p:spPr>
          <a:xfrm>
            <a:off x="91977" y="172507"/>
            <a:ext cx="3256432" cy="227485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19 Rectángulo"/>
          <p:cNvSpPr/>
          <p:nvPr userDrawn="1"/>
        </p:nvSpPr>
        <p:spPr>
          <a:xfrm>
            <a:off x="46251" y="45428"/>
            <a:ext cx="5298150" cy="35253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s-CO"/>
          </a:p>
        </p:txBody>
      </p:sp>
      <p:sp>
        <p:nvSpPr>
          <p:cNvPr id="46" name="45 Rectángulo"/>
          <p:cNvSpPr/>
          <p:nvPr userDrawn="1"/>
        </p:nvSpPr>
        <p:spPr>
          <a:xfrm>
            <a:off x="48742" y="250970"/>
            <a:ext cx="2585314" cy="19099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s-CO"/>
          </a:p>
        </p:txBody>
      </p:sp>
      <p:sp>
        <p:nvSpPr>
          <p:cNvPr id="48" name="47 Rectángulo"/>
          <p:cNvSpPr/>
          <p:nvPr userDrawn="1"/>
        </p:nvSpPr>
        <p:spPr>
          <a:xfrm>
            <a:off x="91977" y="172510"/>
            <a:ext cx="2608360" cy="227485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s-CO"/>
          </a:p>
        </p:txBody>
      </p:sp>
      <p:pic>
        <p:nvPicPr>
          <p:cNvPr id="52" name="Picture 6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7"/>
          <a:stretch/>
        </p:blipFill>
        <p:spPr bwMode="auto">
          <a:xfrm>
            <a:off x="73612" y="1745063"/>
            <a:ext cx="4068846" cy="532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52 Paralelogramo"/>
          <p:cNvSpPr/>
          <p:nvPr userDrawn="1"/>
        </p:nvSpPr>
        <p:spPr>
          <a:xfrm rot="10800000">
            <a:off x="71651" y="1164968"/>
            <a:ext cx="4212862" cy="596264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s-CO"/>
          </a:p>
        </p:txBody>
      </p:sp>
      <p:pic>
        <p:nvPicPr>
          <p:cNvPr id="54" name="Picture 5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"/>
          <a:stretch/>
        </p:blipFill>
        <p:spPr bwMode="auto">
          <a:xfrm>
            <a:off x="71651" y="1235526"/>
            <a:ext cx="435687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3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8"/>
          <a:stretch/>
        </p:blipFill>
        <p:spPr bwMode="auto">
          <a:xfrm>
            <a:off x="71651" y="705301"/>
            <a:ext cx="386053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4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1" t="5618"/>
          <a:stretch/>
        </p:blipFill>
        <p:spPr bwMode="auto">
          <a:xfrm>
            <a:off x="64827" y="641747"/>
            <a:ext cx="3994680" cy="71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6 Marcador de texto"/>
          <p:cNvSpPr txBox="1">
            <a:spLocks/>
          </p:cNvSpPr>
          <p:nvPr userDrawn="1"/>
        </p:nvSpPr>
        <p:spPr>
          <a:xfrm>
            <a:off x="828129" y="807854"/>
            <a:ext cx="2683346" cy="319014"/>
          </a:xfrm>
          <a:prstGeom prst="rect">
            <a:avLst/>
          </a:prstGeom>
        </p:spPr>
        <p:txBody>
          <a:bodyPr lIns="91428" tIns="45714" rIns="91428" bIns="45714" anchor="ctr"/>
          <a:lstStyle>
            <a:lvl1pPr marL="0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1000" b="1" kern="1200">
                <a:solidFill>
                  <a:srgbClr val="00435A"/>
                </a:solidFill>
                <a:effectLst/>
                <a:latin typeface="+mn-lt"/>
                <a:ea typeface="+mn-ea"/>
                <a:cs typeface="+mn-cs"/>
              </a:defRPr>
            </a:lvl1pPr>
            <a:lvl2pPr marL="417909" indent="-160734" algn="l" defTabSz="5143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pic>
        <p:nvPicPr>
          <p:cNvPr id="60" name="Picture 7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9"/>
          <a:stretch/>
        </p:blipFill>
        <p:spPr bwMode="auto">
          <a:xfrm>
            <a:off x="62113" y="1748536"/>
            <a:ext cx="3934371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8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"/>
          <a:stretch/>
        </p:blipFill>
        <p:spPr bwMode="auto">
          <a:xfrm>
            <a:off x="61192" y="2258496"/>
            <a:ext cx="425426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9"/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4"/>
          <a:stretch/>
        </p:blipFill>
        <p:spPr bwMode="auto">
          <a:xfrm>
            <a:off x="58477" y="2255320"/>
            <a:ext cx="4275402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69 Elipse"/>
          <p:cNvSpPr/>
          <p:nvPr userDrawn="1"/>
        </p:nvSpPr>
        <p:spPr>
          <a:xfrm>
            <a:off x="474878" y="859062"/>
            <a:ext cx="144016" cy="144016"/>
          </a:xfrm>
          <a:prstGeom prst="ellipse">
            <a:avLst/>
          </a:prstGeom>
          <a:solidFill>
            <a:srgbClr val="0043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s-CO"/>
          </a:p>
        </p:txBody>
      </p:sp>
      <p:sp>
        <p:nvSpPr>
          <p:cNvPr id="71" name="70 Elipse"/>
          <p:cNvSpPr/>
          <p:nvPr userDrawn="1"/>
        </p:nvSpPr>
        <p:spPr>
          <a:xfrm>
            <a:off x="488561" y="1936999"/>
            <a:ext cx="144016" cy="144016"/>
          </a:xfrm>
          <a:prstGeom prst="ellipse">
            <a:avLst/>
          </a:prstGeom>
          <a:solidFill>
            <a:srgbClr val="0043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s-CO"/>
          </a:p>
        </p:txBody>
      </p:sp>
      <p:sp>
        <p:nvSpPr>
          <p:cNvPr id="72" name="71 Elipse"/>
          <p:cNvSpPr/>
          <p:nvPr userDrawn="1"/>
        </p:nvSpPr>
        <p:spPr>
          <a:xfrm>
            <a:off x="180057" y="1420243"/>
            <a:ext cx="144016" cy="144016"/>
          </a:xfrm>
          <a:prstGeom prst="ellipse">
            <a:avLst/>
          </a:prstGeom>
          <a:solidFill>
            <a:srgbClr val="0043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s-CO"/>
          </a:p>
        </p:txBody>
      </p:sp>
      <p:sp>
        <p:nvSpPr>
          <p:cNvPr id="73" name="72 Elipse"/>
          <p:cNvSpPr/>
          <p:nvPr userDrawn="1"/>
        </p:nvSpPr>
        <p:spPr>
          <a:xfrm>
            <a:off x="180057" y="2441055"/>
            <a:ext cx="144016" cy="144016"/>
          </a:xfrm>
          <a:prstGeom prst="ellipse">
            <a:avLst/>
          </a:prstGeom>
          <a:solidFill>
            <a:srgbClr val="0043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s-CO"/>
          </a:p>
        </p:txBody>
      </p:sp>
      <p:pic>
        <p:nvPicPr>
          <p:cNvPr id="74" name="Picture 10"/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"/>
          <a:stretch/>
        </p:blipFill>
        <p:spPr bwMode="auto">
          <a:xfrm>
            <a:off x="62110" y="2787133"/>
            <a:ext cx="3979912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Picture 4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1" t="5618"/>
          <a:stretch/>
        </p:blipFill>
        <p:spPr bwMode="auto">
          <a:xfrm flipV="1">
            <a:off x="61109" y="2666855"/>
            <a:ext cx="3994680" cy="66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" name="76 Elipse"/>
          <p:cNvSpPr/>
          <p:nvPr userDrawn="1"/>
        </p:nvSpPr>
        <p:spPr>
          <a:xfrm>
            <a:off x="505977" y="3011661"/>
            <a:ext cx="144016" cy="144016"/>
          </a:xfrm>
          <a:prstGeom prst="ellipse">
            <a:avLst/>
          </a:prstGeom>
          <a:solidFill>
            <a:srgbClr val="0043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s-CO"/>
          </a:p>
        </p:txBody>
      </p:sp>
      <p:sp>
        <p:nvSpPr>
          <p:cNvPr id="81" name="80 Rectángulo"/>
          <p:cNvSpPr/>
          <p:nvPr userDrawn="1"/>
        </p:nvSpPr>
        <p:spPr>
          <a:xfrm>
            <a:off x="28268" y="3426430"/>
            <a:ext cx="4544277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2" name="81 Rectángulo"/>
          <p:cNvSpPr/>
          <p:nvPr userDrawn="1"/>
        </p:nvSpPr>
        <p:spPr>
          <a:xfrm>
            <a:off x="4594847" y="3426430"/>
            <a:ext cx="86732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3" name="82 Rectángulo"/>
          <p:cNvSpPr/>
          <p:nvPr userDrawn="1"/>
        </p:nvSpPr>
        <p:spPr>
          <a:xfrm>
            <a:off x="4705963" y="3426430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4" name="83 Rectángulo"/>
          <p:cNvSpPr/>
          <p:nvPr userDrawn="1"/>
        </p:nvSpPr>
        <p:spPr>
          <a:xfrm>
            <a:off x="4782631" y="3426112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5" name="84 Rectángulo"/>
          <p:cNvSpPr/>
          <p:nvPr userDrawn="1"/>
        </p:nvSpPr>
        <p:spPr>
          <a:xfrm>
            <a:off x="4854518" y="3426111"/>
            <a:ext cx="45719" cy="14462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6" name="85 Rectángulo"/>
          <p:cNvSpPr/>
          <p:nvPr userDrawn="1"/>
        </p:nvSpPr>
        <p:spPr>
          <a:xfrm>
            <a:off x="4929927" y="3426110"/>
            <a:ext cx="433524" cy="144943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7" name="3 Marcador de texto"/>
          <p:cNvSpPr>
            <a:spLocks noGrp="1"/>
          </p:cNvSpPr>
          <p:nvPr>
            <p:ph type="body" sz="half" idx="13" hasCustomPrompt="1"/>
          </p:nvPr>
        </p:nvSpPr>
        <p:spPr>
          <a:xfrm>
            <a:off x="4929927" y="3434736"/>
            <a:ext cx="433524" cy="1443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6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defRPr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es-ES" dirty="0"/>
              <a:t>6</a:t>
            </a:r>
          </a:p>
        </p:txBody>
      </p:sp>
      <p:sp>
        <p:nvSpPr>
          <p:cNvPr id="88" name="6 Marcador de texto"/>
          <p:cNvSpPr>
            <a:spLocks noGrp="1"/>
          </p:cNvSpPr>
          <p:nvPr>
            <p:ph type="body" sz="quarter" idx="19" hasCustomPrompt="1"/>
          </p:nvPr>
        </p:nvSpPr>
        <p:spPr>
          <a:xfrm>
            <a:off x="94083" y="3433752"/>
            <a:ext cx="4473914" cy="12380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r">
              <a:buNone/>
              <a:defRPr sz="600" b="1" baseline="0">
                <a:solidFill>
                  <a:schemeClr val="bg1"/>
                </a:solidFill>
                <a:effectLst/>
                <a:latin typeface="Constantia" pitchFamily="18" charset="0"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/>
              <a:t>Título de presentación / Oficina Asesora de Planeación</a:t>
            </a:r>
          </a:p>
        </p:txBody>
      </p:sp>
      <p:sp>
        <p:nvSpPr>
          <p:cNvPr id="89" name="9 Marcador de texto"/>
          <p:cNvSpPr>
            <a:spLocks noGrp="1"/>
          </p:cNvSpPr>
          <p:nvPr>
            <p:ph type="body" sz="quarter" idx="23" hasCustomPrompt="1"/>
          </p:nvPr>
        </p:nvSpPr>
        <p:spPr>
          <a:xfrm>
            <a:off x="756121" y="767873"/>
            <a:ext cx="2953592" cy="365248"/>
          </a:xfrm>
          <a:prstGeom prst="rect">
            <a:avLst/>
          </a:prstGeom>
        </p:spPr>
        <p:txBody>
          <a:bodyPr anchor="ctr"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 b="1" baseline="0">
                <a:solidFill>
                  <a:srgbClr val="00435A"/>
                </a:solidFill>
                <a:latin typeface="+mn-lt"/>
              </a:defRPr>
            </a:lvl1pPr>
            <a:lvl2pPr>
              <a:defRPr sz="700">
                <a:latin typeface="Constantia" pitchFamily="18" charset="0"/>
              </a:defRPr>
            </a:lvl2pPr>
            <a:lvl3pPr>
              <a:defRPr sz="700">
                <a:latin typeface="Constantia" pitchFamily="18" charset="0"/>
              </a:defRPr>
            </a:lvl3pPr>
            <a:lvl4pPr>
              <a:defRPr sz="700">
                <a:latin typeface="Constantia" pitchFamily="18" charset="0"/>
              </a:defRPr>
            </a:lvl4pPr>
            <a:lvl5pPr>
              <a:defRPr sz="700">
                <a:latin typeface="Constantia" pitchFamily="18" charset="0"/>
              </a:defRPr>
            </a:lvl5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90" name="9 Marcador de texto"/>
          <p:cNvSpPr>
            <a:spLocks noGrp="1"/>
          </p:cNvSpPr>
          <p:nvPr>
            <p:ph type="body" sz="quarter" idx="24" hasCustomPrompt="1"/>
          </p:nvPr>
        </p:nvSpPr>
        <p:spPr>
          <a:xfrm>
            <a:off x="761681" y="1311433"/>
            <a:ext cx="2953592" cy="365248"/>
          </a:xfrm>
          <a:prstGeom prst="rect">
            <a:avLst/>
          </a:prstGeom>
        </p:spPr>
        <p:txBody>
          <a:bodyPr anchor="ctr"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 b="1" baseline="0">
                <a:solidFill>
                  <a:srgbClr val="00435A"/>
                </a:solidFill>
                <a:latin typeface="+mn-lt"/>
              </a:defRPr>
            </a:lvl1pPr>
            <a:lvl2pPr>
              <a:defRPr sz="700">
                <a:latin typeface="Constantia" pitchFamily="18" charset="0"/>
              </a:defRPr>
            </a:lvl2pPr>
            <a:lvl3pPr>
              <a:defRPr sz="700">
                <a:latin typeface="Constantia" pitchFamily="18" charset="0"/>
              </a:defRPr>
            </a:lvl3pPr>
            <a:lvl4pPr>
              <a:defRPr sz="700">
                <a:latin typeface="Constantia" pitchFamily="18" charset="0"/>
              </a:defRPr>
            </a:lvl4pPr>
            <a:lvl5pPr>
              <a:defRPr sz="700">
                <a:latin typeface="Constantia" pitchFamily="18" charset="0"/>
              </a:defRPr>
            </a:lvl5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91" name="9 Marcador de texto"/>
          <p:cNvSpPr>
            <a:spLocks noGrp="1"/>
          </p:cNvSpPr>
          <p:nvPr>
            <p:ph type="body" sz="quarter" idx="25" hasCustomPrompt="1"/>
          </p:nvPr>
        </p:nvSpPr>
        <p:spPr>
          <a:xfrm>
            <a:off x="769769" y="1820697"/>
            <a:ext cx="2953592" cy="365248"/>
          </a:xfrm>
          <a:prstGeom prst="rect">
            <a:avLst/>
          </a:prstGeom>
        </p:spPr>
        <p:txBody>
          <a:bodyPr anchor="ctr"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 b="1" baseline="0">
                <a:solidFill>
                  <a:srgbClr val="00435A"/>
                </a:solidFill>
                <a:latin typeface="+mn-lt"/>
              </a:defRPr>
            </a:lvl1pPr>
            <a:lvl2pPr>
              <a:defRPr sz="700">
                <a:latin typeface="Constantia" pitchFamily="18" charset="0"/>
              </a:defRPr>
            </a:lvl2pPr>
            <a:lvl3pPr>
              <a:defRPr sz="700">
                <a:latin typeface="Constantia" pitchFamily="18" charset="0"/>
              </a:defRPr>
            </a:lvl3pPr>
            <a:lvl4pPr>
              <a:defRPr sz="700">
                <a:latin typeface="Constantia" pitchFamily="18" charset="0"/>
              </a:defRPr>
            </a:lvl4pPr>
            <a:lvl5pPr>
              <a:defRPr sz="700">
                <a:latin typeface="Constantia" pitchFamily="18" charset="0"/>
              </a:defRPr>
            </a:lvl5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92" name="9 Marcador de texto"/>
          <p:cNvSpPr>
            <a:spLocks noGrp="1"/>
          </p:cNvSpPr>
          <p:nvPr>
            <p:ph type="body" sz="quarter" idx="26" hasCustomPrompt="1"/>
          </p:nvPr>
        </p:nvSpPr>
        <p:spPr>
          <a:xfrm>
            <a:off x="779097" y="2324753"/>
            <a:ext cx="2953592" cy="365248"/>
          </a:xfrm>
          <a:prstGeom prst="rect">
            <a:avLst/>
          </a:prstGeom>
        </p:spPr>
        <p:txBody>
          <a:bodyPr anchor="ctr"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 b="1" baseline="0">
                <a:solidFill>
                  <a:srgbClr val="00435A"/>
                </a:solidFill>
                <a:latin typeface="+mn-lt"/>
              </a:defRPr>
            </a:lvl1pPr>
            <a:lvl2pPr>
              <a:defRPr sz="700">
                <a:latin typeface="Constantia" pitchFamily="18" charset="0"/>
              </a:defRPr>
            </a:lvl2pPr>
            <a:lvl3pPr>
              <a:defRPr sz="700">
                <a:latin typeface="Constantia" pitchFamily="18" charset="0"/>
              </a:defRPr>
            </a:lvl3pPr>
            <a:lvl4pPr>
              <a:defRPr sz="700">
                <a:latin typeface="Constantia" pitchFamily="18" charset="0"/>
              </a:defRPr>
            </a:lvl4pPr>
            <a:lvl5pPr>
              <a:defRPr sz="700">
                <a:latin typeface="Constantia" pitchFamily="18" charset="0"/>
              </a:defRPr>
            </a:lvl5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93" name="9 Marcador de texto"/>
          <p:cNvSpPr>
            <a:spLocks noGrp="1"/>
          </p:cNvSpPr>
          <p:nvPr>
            <p:ph type="body" sz="quarter" idx="27" hasCustomPrompt="1"/>
          </p:nvPr>
        </p:nvSpPr>
        <p:spPr>
          <a:xfrm>
            <a:off x="776593" y="2861489"/>
            <a:ext cx="2953592" cy="365248"/>
          </a:xfrm>
          <a:prstGeom prst="rect">
            <a:avLst/>
          </a:prstGeom>
        </p:spPr>
        <p:txBody>
          <a:bodyPr anchor="ctr"/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 b="1" baseline="0">
                <a:solidFill>
                  <a:srgbClr val="00435A"/>
                </a:solidFill>
                <a:latin typeface="+mn-lt"/>
              </a:defRPr>
            </a:lvl1pPr>
            <a:lvl2pPr>
              <a:defRPr sz="700">
                <a:latin typeface="Constantia" pitchFamily="18" charset="0"/>
              </a:defRPr>
            </a:lvl2pPr>
            <a:lvl3pPr>
              <a:defRPr sz="700">
                <a:latin typeface="Constantia" pitchFamily="18" charset="0"/>
              </a:defRPr>
            </a:lvl3pPr>
            <a:lvl4pPr>
              <a:defRPr sz="700">
                <a:latin typeface="Constantia" pitchFamily="18" charset="0"/>
              </a:defRPr>
            </a:lvl4pPr>
            <a:lvl5pPr>
              <a:defRPr sz="700">
                <a:latin typeface="Constantia" pitchFamily="18" charset="0"/>
              </a:defRPr>
            </a:lvl5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dirty="0" smtClean="0"/>
              <a:t>HAGA CLIC PARA MODIFICAR EL ESTILO DE TEXTO DEL PATRÓN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799" y="573914"/>
            <a:ext cx="1103313" cy="297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7" name="56 Grupo"/>
          <p:cNvGrpSpPr/>
          <p:nvPr userDrawn="1"/>
        </p:nvGrpSpPr>
        <p:grpSpPr>
          <a:xfrm>
            <a:off x="3676196" y="52873"/>
            <a:ext cx="1653694" cy="914402"/>
            <a:chOff x="3636441" y="116481"/>
            <a:chExt cx="1653694" cy="914402"/>
          </a:xfrm>
        </p:grpSpPr>
        <p:sp>
          <p:nvSpPr>
            <p:cNvPr id="59" name="58 Triángulo rectángulo"/>
            <p:cNvSpPr/>
            <p:nvPr userDrawn="1"/>
          </p:nvSpPr>
          <p:spPr>
            <a:xfrm rot="10800000">
              <a:off x="4375735" y="116483"/>
              <a:ext cx="914400" cy="914400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1" name="60 Triángulo rectángulo"/>
            <p:cNvSpPr/>
            <p:nvPr userDrawn="1"/>
          </p:nvSpPr>
          <p:spPr>
            <a:xfrm rot="10800000">
              <a:off x="3636441" y="116481"/>
              <a:ext cx="1653694" cy="603624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62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6"/>
          <a:stretch/>
        </p:blipFill>
        <p:spPr bwMode="auto">
          <a:xfrm>
            <a:off x="4694087" y="72033"/>
            <a:ext cx="561989" cy="258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5" r="34739"/>
          <a:stretch/>
        </p:blipFill>
        <p:spPr bwMode="auto">
          <a:xfrm>
            <a:off x="3511475" y="154941"/>
            <a:ext cx="554856" cy="155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5" descr="C:\Users\EJVELASCOA\Pictures\OTROS\Logo INPEC (AzulTransp)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497" y="137691"/>
            <a:ext cx="497716" cy="160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68 CuadroTexto"/>
          <p:cNvSpPr txBox="1"/>
          <p:nvPr userDrawn="1"/>
        </p:nvSpPr>
        <p:spPr>
          <a:xfrm>
            <a:off x="180057" y="163141"/>
            <a:ext cx="8290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Contenido</a:t>
            </a:r>
            <a:endParaRPr lang="es-C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45" name="Imagen 4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618" y="145150"/>
            <a:ext cx="488774" cy="16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230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">
    <p:bg>
      <p:bgPr>
        <a:solidFill>
          <a:srgbClr val="004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66 Rectángulo"/>
          <p:cNvSpPr/>
          <p:nvPr/>
        </p:nvSpPr>
        <p:spPr>
          <a:xfrm>
            <a:off x="48741" y="250970"/>
            <a:ext cx="3227660" cy="19099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8" name="67 Rectángulo"/>
          <p:cNvSpPr/>
          <p:nvPr/>
        </p:nvSpPr>
        <p:spPr>
          <a:xfrm>
            <a:off x="91977" y="172507"/>
            <a:ext cx="3256432" cy="227485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19 Rectángulo"/>
          <p:cNvSpPr/>
          <p:nvPr userDrawn="1"/>
        </p:nvSpPr>
        <p:spPr>
          <a:xfrm>
            <a:off x="46251" y="45428"/>
            <a:ext cx="5298150" cy="34829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s-CO"/>
          </a:p>
        </p:txBody>
      </p:sp>
      <p:sp>
        <p:nvSpPr>
          <p:cNvPr id="46" name="45 Rectángulo"/>
          <p:cNvSpPr/>
          <p:nvPr userDrawn="1"/>
        </p:nvSpPr>
        <p:spPr>
          <a:xfrm>
            <a:off x="48742" y="250970"/>
            <a:ext cx="2442570" cy="19099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s-CO"/>
          </a:p>
        </p:txBody>
      </p:sp>
      <p:sp>
        <p:nvSpPr>
          <p:cNvPr id="48" name="47 Rectángulo"/>
          <p:cNvSpPr/>
          <p:nvPr userDrawn="1"/>
        </p:nvSpPr>
        <p:spPr>
          <a:xfrm>
            <a:off x="91977" y="172510"/>
            <a:ext cx="2464344" cy="227485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s-CO"/>
          </a:p>
        </p:txBody>
      </p:sp>
      <p:grpSp>
        <p:nvGrpSpPr>
          <p:cNvPr id="51" name="50 Grupo"/>
          <p:cNvGrpSpPr/>
          <p:nvPr userDrawn="1"/>
        </p:nvGrpSpPr>
        <p:grpSpPr>
          <a:xfrm>
            <a:off x="3676196" y="52873"/>
            <a:ext cx="1653694" cy="914402"/>
            <a:chOff x="3636441" y="116481"/>
            <a:chExt cx="1653694" cy="914402"/>
          </a:xfrm>
        </p:grpSpPr>
        <p:sp>
          <p:nvSpPr>
            <p:cNvPr id="57" name="56 Triángulo rectángulo"/>
            <p:cNvSpPr/>
            <p:nvPr userDrawn="1"/>
          </p:nvSpPr>
          <p:spPr>
            <a:xfrm rot="10800000">
              <a:off x="4375735" y="116483"/>
              <a:ext cx="914400" cy="914400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59" name="58 Triángulo rectángulo"/>
            <p:cNvSpPr/>
            <p:nvPr userDrawn="1"/>
          </p:nvSpPr>
          <p:spPr>
            <a:xfrm rot="10800000">
              <a:off x="3636441" y="116481"/>
              <a:ext cx="1653694" cy="603624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61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6"/>
          <a:stretch/>
        </p:blipFill>
        <p:spPr bwMode="auto">
          <a:xfrm>
            <a:off x="4694087" y="72033"/>
            <a:ext cx="561989" cy="258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C:\Users\EJVELASCOA\Pictures\OTROS\101 (1)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5" r="34739"/>
          <a:stretch/>
        </p:blipFill>
        <p:spPr bwMode="auto">
          <a:xfrm>
            <a:off x="3511475" y="154941"/>
            <a:ext cx="554856" cy="155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5" descr="C:\Users\EJVELASCOA\Pictures\OTROS\Logo INPEC (AzulTransp)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497" y="137691"/>
            <a:ext cx="497716" cy="160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950" y="144041"/>
            <a:ext cx="488774" cy="166449"/>
          </a:xfrm>
          <a:prstGeom prst="rect">
            <a:avLst/>
          </a:prstGeom>
        </p:spPr>
      </p:pic>
      <p:sp>
        <p:nvSpPr>
          <p:cNvPr id="15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128584" y="183653"/>
            <a:ext cx="2472096" cy="23923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="1" baseline="0">
                <a:solidFill>
                  <a:schemeClr val="bg1"/>
                </a:solidFill>
                <a:effectLst/>
                <a:latin typeface="Constantia" pitchFamily="18" charset="0"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/>
              <a:t>Título tema a tratar (Constantia 10)</a:t>
            </a:r>
          </a:p>
        </p:txBody>
      </p:sp>
    </p:spTree>
    <p:extLst>
      <p:ext uri="{BB962C8B-B14F-4D97-AF65-F5344CB8AC3E}">
        <p14:creationId xmlns:p14="http://schemas.microsoft.com/office/powerpoint/2010/main" val="2150016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TEMA 1">
    <p:bg>
      <p:bgPr>
        <a:solidFill>
          <a:srgbClr val="004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6675"/>
            <a:ext cx="5254625" cy="3468688"/>
          </a:xfrm>
          <a:prstGeom prst="rect">
            <a:avLst/>
          </a:prstGeom>
          <a:noFill/>
          <a:ln w="12700">
            <a:solidFill>
              <a:schemeClr val="accent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69391" y="1496894"/>
            <a:ext cx="4296628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8" name="37 Lágrima"/>
          <p:cNvSpPr/>
          <p:nvPr/>
        </p:nvSpPr>
        <p:spPr>
          <a:xfrm>
            <a:off x="2549971" y="68885"/>
            <a:ext cx="2765564" cy="2808312"/>
          </a:xfrm>
          <a:prstGeom prst="teardrop">
            <a:avLst/>
          </a:prstGeom>
          <a:solidFill>
            <a:schemeClr val="bg1"/>
          </a:solidFill>
          <a:ln>
            <a:solidFill>
              <a:schemeClr val="accent5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8" name="9 Marcador de texto"/>
          <p:cNvSpPr>
            <a:spLocks noGrp="1"/>
          </p:cNvSpPr>
          <p:nvPr>
            <p:ph type="body" sz="quarter" idx="13"/>
          </p:nvPr>
        </p:nvSpPr>
        <p:spPr>
          <a:xfrm>
            <a:off x="684562" y="1496894"/>
            <a:ext cx="1584176" cy="9144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1">
                <a:solidFill>
                  <a:srgbClr val="00435A"/>
                </a:solidFill>
                <a:latin typeface="Constantia" pitchFamily="18" charset="0"/>
              </a:defRPr>
            </a:lvl1pPr>
            <a:lvl2pPr>
              <a:defRPr sz="700">
                <a:latin typeface="Constantia" pitchFamily="18" charset="0"/>
              </a:defRPr>
            </a:lvl2pPr>
            <a:lvl3pPr>
              <a:defRPr sz="700">
                <a:latin typeface="Constantia" pitchFamily="18" charset="0"/>
              </a:defRPr>
            </a:lvl3pPr>
            <a:lvl4pPr>
              <a:defRPr sz="700">
                <a:latin typeface="Constantia" pitchFamily="18" charset="0"/>
              </a:defRPr>
            </a:lvl4pPr>
            <a:lvl5pPr>
              <a:defRPr sz="700">
                <a:latin typeface="Constantia" pitchFamily="18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1" name="30 Elipse"/>
          <p:cNvSpPr/>
          <p:nvPr/>
        </p:nvSpPr>
        <p:spPr>
          <a:xfrm>
            <a:off x="123951" y="1719817"/>
            <a:ext cx="504056" cy="504056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 h="254000"/>
            <a:bevelB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31 Rectángulo"/>
          <p:cNvSpPr/>
          <p:nvPr/>
        </p:nvSpPr>
        <p:spPr>
          <a:xfrm>
            <a:off x="221191" y="1676540"/>
            <a:ext cx="2968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0" cap="none" spc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1</a:t>
            </a:r>
          </a:p>
        </p:txBody>
      </p:sp>
      <p:grpSp>
        <p:nvGrpSpPr>
          <p:cNvPr id="33" name="32 Grupo"/>
          <p:cNvGrpSpPr/>
          <p:nvPr/>
        </p:nvGrpSpPr>
        <p:grpSpPr>
          <a:xfrm flipH="1">
            <a:off x="73252" y="61330"/>
            <a:ext cx="1278424" cy="914402"/>
            <a:chOff x="1386473" y="346285"/>
            <a:chExt cx="1653694" cy="914402"/>
          </a:xfrm>
        </p:grpSpPr>
        <p:sp>
          <p:nvSpPr>
            <p:cNvPr id="34" name="33 Triángulo rectángulo"/>
            <p:cNvSpPr/>
            <p:nvPr userDrawn="1"/>
          </p:nvSpPr>
          <p:spPr>
            <a:xfrm rot="10800000">
              <a:off x="2125767" y="346287"/>
              <a:ext cx="914400" cy="914400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5" name="34 Triángulo rectángulo"/>
            <p:cNvSpPr/>
            <p:nvPr userDrawn="1"/>
          </p:nvSpPr>
          <p:spPr>
            <a:xfrm rot="10800000">
              <a:off x="1386473" y="346285"/>
              <a:ext cx="1653694" cy="603624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513" y="3170363"/>
            <a:ext cx="948708" cy="30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368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TEMA 2">
    <p:bg>
      <p:bgPr>
        <a:solidFill>
          <a:srgbClr val="004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6675"/>
            <a:ext cx="5254625" cy="3468688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69391" y="1496894"/>
            <a:ext cx="4296628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8" name="37 Lágrima"/>
          <p:cNvSpPr/>
          <p:nvPr/>
        </p:nvSpPr>
        <p:spPr>
          <a:xfrm>
            <a:off x="2549971" y="68885"/>
            <a:ext cx="2765564" cy="2808312"/>
          </a:xfrm>
          <a:prstGeom prst="teardrop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8" name="9 Marcador de texto"/>
          <p:cNvSpPr>
            <a:spLocks noGrp="1"/>
          </p:cNvSpPr>
          <p:nvPr>
            <p:ph type="body" sz="quarter" idx="13"/>
          </p:nvPr>
        </p:nvSpPr>
        <p:spPr>
          <a:xfrm>
            <a:off x="684562" y="1496894"/>
            <a:ext cx="1584176" cy="9144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1">
                <a:solidFill>
                  <a:srgbClr val="00435A"/>
                </a:solidFill>
                <a:latin typeface="Constantia" pitchFamily="18" charset="0"/>
              </a:defRPr>
            </a:lvl1pPr>
            <a:lvl2pPr>
              <a:defRPr sz="700">
                <a:latin typeface="Constantia" pitchFamily="18" charset="0"/>
              </a:defRPr>
            </a:lvl2pPr>
            <a:lvl3pPr>
              <a:defRPr sz="700">
                <a:latin typeface="Constantia" pitchFamily="18" charset="0"/>
              </a:defRPr>
            </a:lvl3pPr>
            <a:lvl4pPr>
              <a:defRPr sz="700">
                <a:latin typeface="Constantia" pitchFamily="18" charset="0"/>
              </a:defRPr>
            </a:lvl4pPr>
            <a:lvl5pPr>
              <a:defRPr sz="700">
                <a:latin typeface="Constantia" pitchFamily="18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1" name="30 Elipse"/>
          <p:cNvSpPr/>
          <p:nvPr/>
        </p:nvSpPr>
        <p:spPr>
          <a:xfrm>
            <a:off x="123951" y="1719817"/>
            <a:ext cx="504056" cy="504056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 h="254000"/>
            <a:bevelB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31 Rectángulo"/>
          <p:cNvSpPr/>
          <p:nvPr/>
        </p:nvSpPr>
        <p:spPr>
          <a:xfrm>
            <a:off x="189932" y="1676540"/>
            <a:ext cx="35939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0" cap="none" spc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2</a:t>
            </a:r>
          </a:p>
        </p:txBody>
      </p:sp>
      <p:grpSp>
        <p:nvGrpSpPr>
          <p:cNvPr id="33" name="32 Grupo"/>
          <p:cNvGrpSpPr/>
          <p:nvPr/>
        </p:nvGrpSpPr>
        <p:grpSpPr>
          <a:xfrm flipH="1">
            <a:off x="73252" y="61330"/>
            <a:ext cx="1278424" cy="914402"/>
            <a:chOff x="1386473" y="346285"/>
            <a:chExt cx="1653694" cy="914402"/>
          </a:xfrm>
        </p:grpSpPr>
        <p:sp>
          <p:nvSpPr>
            <p:cNvPr id="34" name="33 Triángulo rectángulo"/>
            <p:cNvSpPr/>
            <p:nvPr userDrawn="1"/>
          </p:nvSpPr>
          <p:spPr>
            <a:xfrm rot="10800000">
              <a:off x="2125767" y="346287"/>
              <a:ext cx="914400" cy="914400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5" name="34 Triángulo rectángulo"/>
            <p:cNvSpPr/>
            <p:nvPr userDrawn="1"/>
          </p:nvSpPr>
          <p:spPr>
            <a:xfrm rot="10800000">
              <a:off x="1386473" y="346285"/>
              <a:ext cx="1653694" cy="603624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18" name="1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513" y="3170363"/>
            <a:ext cx="948708" cy="30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703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1301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41" r:id="rId2"/>
    <p:sldLayoutId id="2147483844" r:id="rId3"/>
    <p:sldLayoutId id="2147483826" r:id="rId4"/>
    <p:sldLayoutId id="2147483842" r:id="rId5"/>
    <p:sldLayoutId id="2147483843" r:id="rId6"/>
    <p:sldLayoutId id="2147483845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7" r:id="rId14"/>
    <p:sldLayoutId id="2147483838" r:id="rId15"/>
    <p:sldLayoutId id="2147483839" r:id="rId16"/>
    <p:sldLayoutId id="2147483840" r:id="rId17"/>
  </p:sldLayoutIdLst>
  <p:txStyles>
    <p:titleStyle>
      <a:lvl1pPr algn="ctr" defTabSz="514350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81" indent="-192881" algn="l" defTabSz="51435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09" indent="-160734" algn="l" defTabSz="51435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 txBox="1">
            <a:spLocks/>
          </p:cNvSpPr>
          <p:nvPr/>
        </p:nvSpPr>
        <p:spPr>
          <a:xfrm>
            <a:off x="2628329" y="2825153"/>
            <a:ext cx="2520280" cy="343224"/>
          </a:xfrm>
          <a:prstGeom prst="rect">
            <a:avLst/>
          </a:prstGeom>
        </p:spPr>
        <p:txBody>
          <a:bodyPr/>
          <a:lstStyle>
            <a:lvl1pPr marL="192881" indent="-192881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7909" indent="-160734" algn="l" defTabSz="5143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700" dirty="0" smtClean="0">
                <a:latin typeface="Constantia" pitchFamily="18" charset="0"/>
              </a:rPr>
              <a:t>Jefe Oficina de Sistemas de Información</a:t>
            </a:r>
            <a:endParaRPr lang="es-ES" sz="700" dirty="0" smtClean="0">
              <a:latin typeface="Constantia" pitchFamily="18" charset="0"/>
            </a:endParaRPr>
          </a:p>
          <a:p>
            <a:pPr marL="0" indent="0">
              <a:buNone/>
            </a:pPr>
            <a:r>
              <a:rPr lang="es-ES" sz="700" b="1" dirty="0" smtClean="0">
                <a:solidFill>
                  <a:srgbClr val="00435A"/>
                </a:solidFill>
                <a:latin typeface="Constantia" pitchFamily="18" charset="0"/>
              </a:rPr>
              <a:t>Ingeniera ADRIANA CETINA HERNÁNDEZ</a:t>
            </a:r>
            <a:endParaRPr lang="es-ES" sz="700" b="1" dirty="0">
              <a:solidFill>
                <a:srgbClr val="00435A"/>
              </a:solidFill>
              <a:latin typeface="Constantia" pitchFamily="18" charset="0"/>
            </a:endParaRPr>
          </a:p>
        </p:txBody>
      </p:sp>
      <p:sp>
        <p:nvSpPr>
          <p:cNvPr id="3" name="2 Marcador de texto"/>
          <p:cNvSpPr txBox="1">
            <a:spLocks/>
          </p:cNvSpPr>
          <p:nvPr/>
        </p:nvSpPr>
        <p:spPr>
          <a:xfrm>
            <a:off x="1116161" y="1722434"/>
            <a:ext cx="3994560" cy="576064"/>
          </a:xfrm>
          <a:prstGeom prst="rect">
            <a:avLst/>
          </a:prstGeom>
        </p:spPr>
        <p:txBody>
          <a:bodyPr/>
          <a:lstStyle>
            <a:lvl1pPr marL="192881" indent="-192881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7909" indent="-160734" algn="l" defTabSz="5143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Interoperabilidad y Sistemas de Información</a:t>
            </a:r>
            <a:endParaRPr lang="es-C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526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s-ES" dirty="0" smtClean="0"/>
              <a:t>INTEROPERABILIDAD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s-ES" dirty="0"/>
              <a:t>MODELO DE INTEROPERABILIDAD -ENTIDADES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s-ES" dirty="0" smtClean="0"/>
              <a:t>BENEFICIOS</a:t>
            </a:r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s-ES" dirty="0" smtClean="0"/>
              <a:t>RETOS</a:t>
            </a:r>
            <a:endParaRPr lang="es-ES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 smtClean="0"/>
              <a:t>ESTRATEGIA GEL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1489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313" y="504081"/>
            <a:ext cx="2264999" cy="276833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132385" y="3253809"/>
            <a:ext cx="2664296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" dirty="0"/>
              <a:t>Fuente: http://www.mintic.gov.co/arquitecturati/630/articles-9375_recurso_3.png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6041" y="576089"/>
            <a:ext cx="25202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CO" sz="800" dirty="0"/>
              <a:t>La interoperabilidad es la acción, operación y colaboración de varias entidades para intercambiar información que permita brindar servicios en línea a los </a:t>
            </a:r>
            <a:r>
              <a:rPr lang="es-CO" sz="800" dirty="0" smtClean="0"/>
              <a:t>ciudadanos. (MINTIC)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CO" sz="800" dirty="0"/>
              <a:t>Habilidad de transferir y utilizar información de manera uniforme y eficiente entre varias organizaciones y sistemas de información. (Gobierno de Australia). </a:t>
            </a:r>
            <a:endParaRPr lang="es-CO" sz="800" dirty="0" smtClean="0"/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CO" sz="800" dirty="0" smtClean="0"/>
              <a:t>Habilidad </a:t>
            </a:r>
            <a:r>
              <a:rPr lang="es-CO" sz="800" dirty="0"/>
              <a:t>de dos o más sistemas (computadoras, medios de comunicación, redes, software y otros componentes de tecnología de la información) de interactuar y de intercambiar datos de acuerdo con un método definido, con el fin de obtener los resultados esperados. (ISO</a:t>
            </a:r>
            <a:r>
              <a:rPr lang="es-CO" sz="800" dirty="0" smtClean="0"/>
              <a:t>).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CO" sz="800" dirty="0" smtClean="0"/>
              <a:t>El </a:t>
            </a:r>
            <a:r>
              <a:rPr lang="es-CO" sz="800" dirty="0"/>
              <a:t>ejercicio de colaboración entre organizaciones para intercambiar información y conocimiento en el marco de sus procesos de negocio, con el propósito de facilitar la entrega de servicios en línea a ciudadanos, empresas y a otras entidades. (Marco de Interoperabilidad para el Gobierno en línea, Versión 2010).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s-ES" sz="800" dirty="0"/>
          </a:p>
        </p:txBody>
      </p:sp>
      <p:sp>
        <p:nvSpPr>
          <p:cNvPr id="5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95180" y="181237"/>
            <a:ext cx="2472096" cy="23923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="1" baseline="0">
                <a:solidFill>
                  <a:schemeClr val="bg1"/>
                </a:solidFill>
                <a:effectLst/>
                <a:latin typeface="Constantia" pitchFamily="18" charset="0"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 smtClean="0"/>
              <a:t>Interoperabilidad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2939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29785" y="3308244"/>
            <a:ext cx="2664296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" dirty="0"/>
              <a:t>Fuente: http://www.mintic.gov.co/gestionti/615/articles-4762_Modelo_Interoperabilidad.jpg</a:t>
            </a:r>
          </a:p>
        </p:txBody>
      </p:sp>
      <p:sp>
        <p:nvSpPr>
          <p:cNvPr id="5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113377" y="181237"/>
            <a:ext cx="2472096" cy="23923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="1" baseline="0">
                <a:solidFill>
                  <a:schemeClr val="bg1"/>
                </a:solidFill>
                <a:effectLst/>
                <a:latin typeface="Constantia" pitchFamily="18" charset="0"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 smtClean="0"/>
              <a:t>Modelo – Entida</a:t>
            </a:r>
            <a:r>
              <a:rPr lang="es-ES" dirty="0" smtClean="0"/>
              <a:t>des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33" y="493042"/>
            <a:ext cx="2371784" cy="2831981"/>
          </a:xfrm>
          <a:prstGeom prst="rect">
            <a:avLst/>
          </a:prstGeom>
        </p:spPr>
      </p:pic>
      <p:pic>
        <p:nvPicPr>
          <p:cNvPr id="12" name="Picture 6" descr="http://www.soloavances.com/images/escudo-policia-nacional-de-colomb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868" y="587994"/>
            <a:ext cx="652301" cy="49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://2.bp.blogspot.com/-odyws5LBfk0/TgETYX6WEnI/AAAAAAAAAHA/QnG8C9zTe2g/s1600/fiscalia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478" y="470575"/>
            <a:ext cx="607981" cy="60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965" y="1677238"/>
            <a:ext cx="469838" cy="57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 descr="http://www.defensajuridica.gov.co/PublishingImages/MinJustici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185" y="1227731"/>
            <a:ext cx="1137701" cy="35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://www.registraduria.gov.co/IMG/cnvs/images/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329" y="526812"/>
            <a:ext cx="746047" cy="42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183" y="1303491"/>
            <a:ext cx="1145338" cy="171801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457" y="1670304"/>
            <a:ext cx="674189" cy="816297"/>
          </a:xfrm>
          <a:prstGeom prst="rect">
            <a:avLst/>
          </a:prstGeom>
        </p:spPr>
      </p:pic>
      <p:sp>
        <p:nvSpPr>
          <p:cNvPr id="19" name="Llamada ovalada 18"/>
          <p:cNvSpPr/>
          <p:nvPr/>
        </p:nvSpPr>
        <p:spPr>
          <a:xfrm>
            <a:off x="2772345" y="2556600"/>
            <a:ext cx="2190644" cy="751644"/>
          </a:xfrm>
          <a:prstGeom prst="wedgeEllipse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uadroTexto 19"/>
          <p:cNvSpPr txBox="1"/>
          <p:nvPr/>
        </p:nvSpPr>
        <p:spPr>
          <a:xfrm>
            <a:off x="2961642" y="2661675"/>
            <a:ext cx="19385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500" b="1" dirty="0"/>
              <a:t>“Conjunto de principios, políticas y recomendaciones que busca facilitar y optimizar el ejercicio de colaboración entre organizaciones para intercambiar información y conocimiento, en el marco de sus procesos de negocio, con el propósito de facilitar la entrega de servicios a ciudadanos, empresas y a otras entidades” </a:t>
            </a:r>
            <a:endParaRPr lang="es-ES" sz="500" b="1" dirty="0"/>
          </a:p>
        </p:txBody>
      </p:sp>
    </p:spTree>
    <p:extLst>
      <p:ext uri="{BB962C8B-B14F-4D97-AF65-F5344CB8AC3E}">
        <p14:creationId xmlns:p14="http://schemas.microsoft.com/office/powerpoint/2010/main" val="392408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043196" y="2980297"/>
            <a:ext cx="576064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" dirty="0"/>
              <a:t>Fuente: </a:t>
            </a:r>
            <a:r>
              <a:rPr lang="es-ES" sz="300" dirty="0" smtClean="0"/>
              <a:t>propia</a:t>
            </a:r>
            <a:endParaRPr lang="es-ES" sz="300" dirty="0"/>
          </a:p>
        </p:txBody>
      </p:sp>
      <p:sp>
        <p:nvSpPr>
          <p:cNvPr id="5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95180" y="181237"/>
            <a:ext cx="2472096" cy="23923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="1" baseline="0">
                <a:solidFill>
                  <a:schemeClr val="bg1"/>
                </a:solidFill>
                <a:effectLst/>
                <a:latin typeface="Constantia" pitchFamily="18" charset="0"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/>
              <a:t>Modelo – Entidades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57" y="720105"/>
            <a:ext cx="2600344" cy="2232248"/>
          </a:xfrm>
          <a:prstGeom prst="rect">
            <a:avLst/>
          </a:prstGeom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301031"/>
              </p:ext>
            </p:extLst>
          </p:nvPr>
        </p:nvGraphicFramePr>
        <p:xfrm>
          <a:off x="2844353" y="648097"/>
          <a:ext cx="2304256" cy="2501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576064"/>
                <a:gridCol w="576064"/>
                <a:gridCol w="576064"/>
              </a:tblGrid>
              <a:tr h="288030">
                <a:tc>
                  <a:txBody>
                    <a:bodyPr/>
                    <a:lstStyle/>
                    <a:p>
                      <a:pPr algn="ctr"/>
                      <a:r>
                        <a:rPr lang="es-ES" sz="500" dirty="0" smtClean="0"/>
                        <a:t>Servicio/ Trámite identificado</a:t>
                      </a:r>
                      <a:endParaRPr lang="es-E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500" dirty="0" smtClean="0"/>
                        <a:t>Estado</a:t>
                      </a:r>
                      <a:endParaRPr lang="es-E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500" dirty="0" smtClean="0"/>
                        <a:t>Entidad de Intercambio</a:t>
                      </a:r>
                      <a:endParaRPr lang="es-E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500" dirty="0" smtClean="0"/>
                        <a:t>Modo intercambio</a:t>
                      </a:r>
                      <a:endParaRPr lang="es-ES" sz="500" dirty="0"/>
                    </a:p>
                  </a:txBody>
                  <a:tcPr/>
                </a:tc>
              </a:tr>
              <a:tr h="290828">
                <a:tc>
                  <a:txBody>
                    <a:bodyPr/>
                    <a:lstStyle/>
                    <a:p>
                      <a:r>
                        <a:rPr lang="es-ES" sz="500" dirty="0" smtClean="0"/>
                        <a:t>Consulta PPL</a:t>
                      </a:r>
                      <a:endParaRPr lang="es-E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500" dirty="0" smtClean="0"/>
                        <a:t>En producción</a:t>
                      </a:r>
                      <a:endParaRPr lang="es-E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500" dirty="0" smtClean="0"/>
                        <a:t>Todos / Ciudadanía</a:t>
                      </a:r>
                      <a:endParaRPr lang="es-E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500" dirty="0" smtClean="0"/>
                        <a:t>WEB</a:t>
                      </a:r>
                      <a:endParaRPr lang="es-ES" sz="500" dirty="0"/>
                    </a:p>
                  </a:txBody>
                  <a:tcPr/>
                </a:tc>
              </a:tr>
              <a:tr h="290828">
                <a:tc>
                  <a:txBody>
                    <a:bodyPr/>
                    <a:lstStyle/>
                    <a:p>
                      <a:r>
                        <a:rPr lang="es-ES" sz="500" dirty="0" smtClean="0"/>
                        <a:t>Módulo Asignación de turno</a:t>
                      </a:r>
                      <a:endParaRPr lang="es-E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500" dirty="0" smtClean="0"/>
                        <a:t>En producción</a:t>
                      </a:r>
                      <a:endParaRPr lang="es-E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500" dirty="0" smtClean="0"/>
                        <a:t>Ciudadanía</a:t>
                      </a:r>
                      <a:endParaRPr lang="es-E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500" dirty="0" smtClean="0"/>
                        <a:t>WEB</a:t>
                      </a:r>
                      <a:endParaRPr lang="es-ES" sz="500" dirty="0"/>
                    </a:p>
                  </a:txBody>
                  <a:tcPr/>
                </a:tc>
              </a:tr>
              <a:tr h="290828">
                <a:tc>
                  <a:txBody>
                    <a:bodyPr/>
                    <a:lstStyle/>
                    <a:p>
                      <a:r>
                        <a:rPr lang="es-ES" sz="500" dirty="0" smtClean="0"/>
                        <a:t>Consulta Jueces</a:t>
                      </a:r>
                      <a:endParaRPr lang="es-E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500" dirty="0" smtClean="0"/>
                        <a:t>En producción</a:t>
                      </a:r>
                      <a:endParaRPr lang="es-E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500" dirty="0" smtClean="0"/>
                        <a:t>CSJ</a:t>
                      </a:r>
                      <a:endParaRPr lang="es-E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500" dirty="0" smtClean="0"/>
                        <a:t>WEB</a:t>
                      </a:r>
                      <a:endParaRPr lang="es-ES" sz="500" dirty="0"/>
                    </a:p>
                  </a:txBody>
                  <a:tcPr/>
                </a:tc>
              </a:tr>
              <a:tr h="290828">
                <a:tc>
                  <a:txBody>
                    <a:bodyPr/>
                    <a:lstStyle/>
                    <a:p>
                      <a:r>
                        <a:rPr lang="es-ES" sz="500" dirty="0" smtClean="0"/>
                        <a:t>Transferencia de Archivos</a:t>
                      </a:r>
                      <a:endParaRPr lang="es-E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500" dirty="0" smtClean="0"/>
                        <a:t>En producción</a:t>
                      </a:r>
                      <a:endParaRPr lang="es-E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500" dirty="0" smtClean="0"/>
                        <a:t>Banco Popular</a:t>
                      </a:r>
                      <a:endParaRPr lang="es-E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500" dirty="0" smtClean="0"/>
                        <a:t>Vistas Materializadas WS y VPN</a:t>
                      </a:r>
                      <a:endParaRPr lang="es-ES" sz="500" dirty="0"/>
                    </a:p>
                  </a:txBody>
                  <a:tcPr/>
                </a:tc>
              </a:tr>
              <a:tr h="290828">
                <a:tc>
                  <a:txBody>
                    <a:bodyPr/>
                    <a:lstStyle/>
                    <a:p>
                      <a:r>
                        <a:rPr lang="es-ES" sz="500" dirty="0" smtClean="0"/>
                        <a:t>SISIPEC</a:t>
                      </a:r>
                      <a:endParaRPr lang="es-E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500" dirty="0" smtClean="0"/>
                        <a:t>En producción</a:t>
                      </a:r>
                      <a:endParaRPr lang="es-E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500" dirty="0" smtClean="0"/>
                        <a:t>EJERCOL</a:t>
                      </a:r>
                      <a:r>
                        <a:rPr lang="es-ES" sz="500" baseline="0" dirty="0" smtClean="0"/>
                        <a:t>, PONAL, FGN, CSJ</a:t>
                      </a:r>
                      <a:endParaRPr lang="es-E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500" dirty="0" smtClean="0"/>
                        <a:t>Web </a:t>
                      </a:r>
                      <a:r>
                        <a:rPr lang="es-ES" sz="500" dirty="0" err="1" smtClean="0"/>
                        <a:t>Service</a:t>
                      </a:r>
                      <a:endParaRPr lang="es-ES" sz="500" dirty="0" smtClean="0"/>
                    </a:p>
                    <a:p>
                      <a:r>
                        <a:rPr lang="es-ES" sz="500" dirty="0" smtClean="0"/>
                        <a:t>VPN</a:t>
                      </a:r>
                      <a:endParaRPr lang="es-ES" sz="500" dirty="0"/>
                    </a:p>
                  </a:txBody>
                  <a:tcPr/>
                </a:tc>
              </a:tr>
              <a:tr h="290828">
                <a:tc>
                  <a:txBody>
                    <a:bodyPr/>
                    <a:lstStyle/>
                    <a:p>
                      <a:r>
                        <a:rPr lang="es-ES" sz="500" dirty="0" smtClean="0"/>
                        <a:t>AFIS</a:t>
                      </a:r>
                      <a:endParaRPr lang="es-E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500" dirty="0" smtClean="0"/>
                        <a:t>En producción</a:t>
                      </a:r>
                      <a:endParaRPr lang="es-E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500" dirty="0" smtClean="0"/>
                        <a:t>Registraduría Nacional del Estado Civil</a:t>
                      </a:r>
                      <a:endParaRPr lang="es-E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500" dirty="0" smtClean="0"/>
                        <a:t>Web </a:t>
                      </a:r>
                      <a:r>
                        <a:rPr lang="es-ES" sz="500" dirty="0" err="1" smtClean="0"/>
                        <a:t>Service</a:t>
                      </a:r>
                      <a:endParaRPr lang="es-ES" sz="500" dirty="0" smtClean="0"/>
                    </a:p>
                    <a:p>
                      <a:r>
                        <a:rPr lang="es-ES" sz="500" dirty="0" smtClean="0"/>
                        <a:t>VPN</a:t>
                      </a:r>
                      <a:endParaRPr lang="es-ES" sz="500" dirty="0"/>
                    </a:p>
                  </a:txBody>
                  <a:tcPr/>
                </a:tc>
              </a:tr>
              <a:tr h="290828">
                <a:tc>
                  <a:txBody>
                    <a:bodyPr/>
                    <a:lstStyle/>
                    <a:p>
                      <a:r>
                        <a:rPr lang="es-ES" sz="500" dirty="0" smtClean="0"/>
                        <a:t>Convenios</a:t>
                      </a:r>
                      <a:endParaRPr lang="es-E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500" dirty="0" smtClean="0"/>
                        <a:t>En producción</a:t>
                      </a:r>
                      <a:endParaRPr lang="es-E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500" dirty="0" smtClean="0"/>
                        <a:t>Ministerio </a:t>
                      </a:r>
                    </a:p>
                    <a:p>
                      <a:r>
                        <a:rPr lang="es-ES" sz="500" dirty="0" smtClean="0"/>
                        <a:t>Justicia</a:t>
                      </a:r>
                    </a:p>
                    <a:p>
                      <a:endParaRPr lang="es-E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500" dirty="0" smtClean="0"/>
                        <a:t>VPN</a:t>
                      </a:r>
                      <a:endParaRPr lang="es-ES" sz="5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640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612105" y="2975046"/>
            <a:ext cx="2664296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" dirty="0"/>
              <a:t>Fuente: http://www.mintic.gov.co/arquitecturati/630/articles-9375_recurso_1.png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700337" y="1008137"/>
            <a:ext cx="2520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s-CO" sz="800" dirty="0"/>
              <a:t>Se agilizan los trámites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CO" sz="800" dirty="0"/>
              <a:t>Se crean ventanillas únicas de consulta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CO" sz="800" dirty="0"/>
              <a:t>Se ofrece un acceso a la información más fácil y menos dispendioso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CO" sz="800" dirty="0"/>
              <a:t>Se facilita la participación de los usuarios con apoyo de las TI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CO" sz="800" dirty="0"/>
              <a:t>Se consolida un Estado transparente y coordinado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CO" sz="800" dirty="0"/>
              <a:t>Se promueve la confianza del ciudadano en el uso de TI del Estado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s-ES" sz="800" dirty="0"/>
          </a:p>
        </p:txBody>
      </p:sp>
      <p:sp>
        <p:nvSpPr>
          <p:cNvPr id="5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95180" y="181237"/>
            <a:ext cx="2472096" cy="23923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="1" baseline="0">
                <a:solidFill>
                  <a:schemeClr val="bg1"/>
                </a:solidFill>
                <a:effectLst/>
                <a:latin typeface="Constantia" pitchFamily="18" charset="0"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 smtClean="0"/>
              <a:t>Beneficios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606278"/>
            <a:ext cx="2420937" cy="237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06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812561" y="3245902"/>
            <a:ext cx="2664296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" dirty="0"/>
              <a:t>Fuente: http://www. </a:t>
            </a:r>
            <a:r>
              <a:rPr lang="es-ES" sz="300" dirty="0" err="1" smtClean="0"/>
              <a:t>Iana</a:t>
            </a:r>
            <a:r>
              <a:rPr lang="es-ES" sz="300" dirty="0" smtClean="0"/>
              <a:t>/</a:t>
            </a:r>
            <a:r>
              <a:rPr lang="es-ES" sz="300" dirty="0" err="1" smtClean="0"/>
              <a:t>transition</a:t>
            </a:r>
            <a:r>
              <a:rPr lang="es-ES" sz="300" dirty="0" smtClean="0"/>
              <a:t>/</a:t>
            </a:r>
            <a:r>
              <a:rPr lang="es-ES" sz="300" dirty="0" err="1" smtClean="0"/>
              <a:t>presentasjon</a:t>
            </a:r>
            <a:r>
              <a:rPr lang="es-ES" sz="300" dirty="0" smtClean="0"/>
              <a:t>/</a:t>
            </a:r>
            <a:r>
              <a:rPr lang="es-ES" sz="300" dirty="0" err="1" smtClean="0"/>
              <a:t>nix</a:t>
            </a:r>
            <a:r>
              <a:rPr lang="es-ES" sz="300" dirty="0" smtClean="0"/>
              <a:t>/</a:t>
            </a:r>
            <a:r>
              <a:rPr lang="es-ES" sz="300" dirty="0" err="1" smtClean="0"/>
              <a:t>dagen</a:t>
            </a:r>
            <a:r>
              <a:rPr lang="es-ES" sz="300" dirty="0" smtClean="0"/>
              <a:t>/2015</a:t>
            </a:r>
            <a:endParaRPr lang="es-ES" sz="300" dirty="0"/>
          </a:p>
        </p:txBody>
      </p:sp>
      <p:sp>
        <p:nvSpPr>
          <p:cNvPr id="5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95180" y="181237"/>
            <a:ext cx="2472096" cy="23923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="1" baseline="0">
                <a:solidFill>
                  <a:schemeClr val="bg1"/>
                </a:solidFill>
                <a:effectLst/>
                <a:latin typeface="Constantia" pitchFamily="18" charset="0"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 smtClean="0"/>
              <a:t>Retos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694" y="606955"/>
            <a:ext cx="3819163" cy="263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43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908249" y="3108135"/>
            <a:ext cx="2664296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" dirty="0"/>
              <a:t>Fuente: http://estrategia.gobiernoenlinea.gov.co/623/articles-7941_manualGEL.pdf</a:t>
            </a:r>
          </a:p>
        </p:txBody>
      </p:sp>
      <p:sp>
        <p:nvSpPr>
          <p:cNvPr id="5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95180" y="181237"/>
            <a:ext cx="2472096" cy="23923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 b="1" baseline="0">
                <a:solidFill>
                  <a:schemeClr val="bg1"/>
                </a:solidFill>
                <a:effectLst/>
                <a:latin typeface="Constantia" pitchFamily="18" charset="0"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s-ES" dirty="0" smtClean="0"/>
              <a:t>Estrategia GEL</a:t>
            </a:r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209" y="674214"/>
            <a:ext cx="2304256" cy="231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26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es-CO" dirty="0" smtClean="0"/>
              <a:t>sistemas@inpec.gov.co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3695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PEC 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INPEC 3</Template>
  <TotalTime>352</TotalTime>
  <Words>404</Words>
  <Application>Microsoft Office PowerPoint</Application>
  <PresentationFormat>Personalizado</PresentationFormat>
  <Paragraphs>69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Californian FB</vt:lpstr>
      <vt:lpstr>Constantia</vt:lpstr>
      <vt:lpstr>Wingdings</vt:lpstr>
      <vt:lpstr>INPEC 3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Johanna Velasco Atuesta</dc:creator>
  <cp:lastModifiedBy>NELSON YAIR ROMERO MUÑOZ</cp:lastModifiedBy>
  <cp:revision>81</cp:revision>
  <dcterms:created xsi:type="dcterms:W3CDTF">2016-04-15T14:37:06Z</dcterms:created>
  <dcterms:modified xsi:type="dcterms:W3CDTF">2017-04-26T13:46:50Z</dcterms:modified>
</cp:coreProperties>
</file>