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8" r:id="rId2"/>
    <p:sldId id="353" r:id="rId3"/>
    <p:sldId id="346" r:id="rId4"/>
    <p:sldId id="352" r:id="rId5"/>
    <p:sldId id="350" r:id="rId6"/>
    <p:sldId id="343" r:id="rId7"/>
    <p:sldId id="355" r:id="rId8"/>
    <p:sldId id="356" r:id="rId9"/>
    <p:sldId id="335" r:id="rId10"/>
    <p:sldId id="357" r:id="rId11"/>
    <p:sldId id="337" r:id="rId12"/>
    <p:sldId id="348" r:id="rId13"/>
    <p:sldId id="349" r:id="rId14"/>
    <p:sldId id="263" r:id="rId15"/>
  </p:sldIdLst>
  <p:sldSz cx="9144000" cy="5143500" type="screen16x9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051"/>
    <a:srgbClr val="B749C3"/>
    <a:srgbClr val="E4C028"/>
    <a:srgbClr val="6DC04C"/>
    <a:srgbClr val="CF3DA5"/>
    <a:srgbClr val="B6004B"/>
    <a:srgbClr val="FFE1ED"/>
    <a:srgbClr val="74002F"/>
    <a:srgbClr val="FFB9D5"/>
    <a:srgbClr val="009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0" autoAdjust="0"/>
    <p:restoredTop sz="90409" autoAdjust="0"/>
  </p:normalViewPr>
  <p:slideViewPr>
    <p:cSldViewPr>
      <p:cViewPr>
        <p:scale>
          <a:sx n="100" d="100"/>
          <a:sy n="100" d="100"/>
        </p:scale>
        <p:origin x="-690" y="-264"/>
      </p:cViewPr>
      <p:guideLst>
        <p:guide orient="horz" pos="162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AB315B-6334-4B88-B10F-A2A988AB6405}" type="doc">
      <dgm:prSet loTypeId="urn:microsoft.com/office/officeart/2005/8/layout/arrow2" loCatId="process" qsTypeId="urn:microsoft.com/office/officeart/2005/8/quickstyle/simple1" qsCatId="simple" csTypeId="urn:microsoft.com/office/officeart/2005/8/colors/accent1_4" csCatId="accent1" phldr="1"/>
      <dgm:spPr/>
    </dgm:pt>
    <dgm:pt modelId="{134A5291-48A5-4AEB-B7BA-947CDE52B8D4}">
      <dgm:prSet phldrT="[Texto]"/>
      <dgm:spPr/>
      <dgm:t>
        <a:bodyPr/>
        <a:lstStyle/>
        <a:p>
          <a:endParaRPr lang="es-CO" dirty="0"/>
        </a:p>
      </dgm:t>
    </dgm:pt>
    <dgm:pt modelId="{E8E1687E-CD4D-4080-B10C-7AEF29C71883}" type="parTrans" cxnId="{64BB5D61-C7BF-43BE-96B5-106A802968EC}">
      <dgm:prSet/>
      <dgm:spPr/>
      <dgm:t>
        <a:bodyPr/>
        <a:lstStyle/>
        <a:p>
          <a:endParaRPr lang="es-CO"/>
        </a:p>
      </dgm:t>
    </dgm:pt>
    <dgm:pt modelId="{C2FF673D-EE55-4C15-BA6C-617E60A9D012}" type="sibTrans" cxnId="{64BB5D61-C7BF-43BE-96B5-106A802968EC}">
      <dgm:prSet/>
      <dgm:spPr/>
      <dgm:t>
        <a:bodyPr/>
        <a:lstStyle/>
        <a:p>
          <a:endParaRPr lang="es-CO"/>
        </a:p>
      </dgm:t>
    </dgm:pt>
    <dgm:pt modelId="{987B4EFE-6AB8-4539-985A-EADF401DE7AF}">
      <dgm:prSet/>
      <dgm:spPr/>
      <dgm:t>
        <a:bodyPr/>
        <a:lstStyle/>
        <a:p>
          <a:endParaRPr lang="es-CO" dirty="0"/>
        </a:p>
      </dgm:t>
    </dgm:pt>
    <dgm:pt modelId="{57711F8D-2DD5-499B-B6CE-A2B2D05E72DB}" type="parTrans" cxnId="{93914FD0-1D3E-446C-8B4E-516A37E40D46}">
      <dgm:prSet/>
      <dgm:spPr/>
      <dgm:t>
        <a:bodyPr/>
        <a:lstStyle/>
        <a:p>
          <a:endParaRPr lang="es-CO"/>
        </a:p>
      </dgm:t>
    </dgm:pt>
    <dgm:pt modelId="{F1C522D1-045D-40BF-A48A-AAED550ACC5C}" type="sibTrans" cxnId="{93914FD0-1D3E-446C-8B4E-516A37E40D46}">
      <dgm:prSet/>
      <dgm:spPr/>
      <dgm:t>
        <a:bodyPr/>
        <a:lstStyle/>
        <a:p>
          <a:endParaRPr lang="es-CO"/>
        </a:p>
      </dgm:t>
    </dgm:pt>
    <dgm:pt modelId="{39168275-B66D-4BBD-9E8D-1EB8C96EE1A0}">
      <dgm:prSet phldrT="[Texto]"/>
      <dgm:spPr/>
      <dgm:t>
        <a:bodyPr/>
        <a:lstStyle/>
        <a:p>
          <a:r>
            <a:rPr lang="es-CO" b="0" dirty="0" smtClean="0">
              <a:solidFill>
                <a:schemeClr val="bg1"/>
              </a:solidFill>
            </a:rPr>
            <a:t>F</a:t>
          </a:r>
          <a:endParaRPr lang="es-CO" b="0" dirty="0">
            <a:solidFill>
              <a:schemeClr val="bg1"/>
            </a:solidFill>
          </a:endParaRPr>
        </a:p>
      </dgm:t>
    </dgm:pt>
    <dgm:pt modelId="{B4F868DC-E37D-4542-919D-EEA35E307E95}" type="sibTrans" cxnId="{BE152F8F-5DEC-42C9-8CA6-4D0A7522A641}">
      <dgm:prSet/>
      <dgm:spPr/>
      <dgm:t>
        <a:bodyPr/>
        <a:lstStyle/>
        <a:p>
          <a:endParaRPr lang="es-CO"/>
        </a:p>
      </dgm:t>
    </dgm:pt>
    <dgm:pt modelId="{563215CB-3F8B-43A5-92DC-8E2DDDF3C348}" type="parTrans" cxnId="{BE152F8F-5DEC-42C9-8CA6-4D0A7522A641}">
      <dgm:prSet/>
      <dgm:spPr/>
      <dgm:t>
        <a:bodyPr/>
        <a:lstStyle/>
        <a:p>
          <a:endParaRPr lang="es-CO"/>
        </a:p>
      </dgm:t>
    </dgm:pt>
    <dgm:pt modelId="{2B78FF52-66D1-4E6B-BE6B-32143CC9291A}">
      <dgm:prSet phldrT="[Texto]"/>
      <dgm:spPr/>
      <dgm:t>
        <a:bodyPr/>
        <a:lstStyle/>
        <a:p>
          <a:r>
            <a:rPr lang="es-CO" b="1" dirty="0" smtClean="0">
              <a:solidFill>
                <a:schemeClr val="bg1"/>
              </a:solidFill>
            </a:rPr>
            <a:t>M</a:t>
          </a:r>
          <a:endParaRPr lang="es-CO" b="1" dirty="0">
            <a:solidFill>
              <a:schemeClr val="bg1"/>
            </a:solidFill>
          </a:endParaRPr>
        </a:p>
      </dgm:t>
    </dgm:pt>
    <dgm:pt modelId="{8404EB3B-AEE7-440C-ACB7-E3BFE4D9B56A}" type="sibTrans" cxnId="{D28E7EFF-3DDF-40D8-B49B-EE73E89E0CEB}">
      <dgm:prSet/>
      <dgm:spPr/>
      <dgm:t>
        <a:bodyPr/>
        <a:lstStyle/>
        <a:p>
          <a:endParaRPr lang="es-CO"/>
        </a:p>
      </dgm:t>
    </dgm:pt>
    <dgm:pt modelId="{8E67DE38-FB94-4D4F-928A-028E9D2B7136}" type="parTrans" cxnId="{D28E7EFF-3DDF-40D8-B49B-EE73E89E0CEB}">
      <dgm:prSet/>
      <dgm:spPr/>
      <dgm:t>
        <a:bodyPr/>
        <a:lstStyle/>
        <a:p>
          <a:endParaRPr lang="es-CO"/>
        </a:p>
      </dgm:t>
    </dgm:pt>
    <dgm:pt modelId="{6A3596FD-C7B0-4D17-8739-5587BFEC51BA}" type="pres">
      <dgm:prSet presAssocID="{56AB315B-6334-4B88-B10F-A2A988AB6405}" presName="arrowDiagram" presStyleCnt="0">
        <dgm:presLayoutVars>
          <dgm:chMax val="5"/>
          <dgm:dir/>
          <dgm:resizeHandles val="exact"/>
        </dgm:presLayoutVars>
      </dgm:prSet>
      <dgm:spPr/>
    </dgm:pt>
    <dgm:pt modelId="{B43E3623-0C93-4F2A-984D-EA53240DF5DC}" type="pres">
      <dgm:prSet presAssocID="{56AB315B-6334-4B88-B10F-A2A988AB6405}" presName="arrow" presStyleLbl="bgShp" presStyleIdx="0" presStyleCnt="1" custLinFactNeighborX="-749"/>
      <dgm:spPr/>
    </dgm:pt>
    <dgm:pt modelId="{262D09D4-E27C-4ED1-922A-E717D2F85022}" type="pres">
      <dgm:prSet presAssocID="{56AB315B-6334-4B88-B10F-A2A988AB6405}" presName="arrowDiagram4" presStyleCnt="0"/>
      <dgm:spPr/>
    </dgm:pt>
    <dgm:pt modelId="{EBC007EB-CA48-44D7-B00F-3DAA30713AC4}" type="pres">
      <dgm:prSet presAssocID="{987B4EFE-6AB8-4539-985A-EADF401DE7AF}" presName="bullet4a" presStyleLbl="node1" presStyleIdx="0" presStyleCnt="4"/>
      <dgm:spPr/>
    </dgm:pt>
    <dgm:pt modelId="{D690BE41-4BEE-4FAA-B932-99E46600ABEE}" type="pres">
      <dgm:prSet presAssocID="{987B4EFE-6AB8-4539-985A-EADF401DE7AF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CEE081A-18A4-4E7A-82D9-9C1D05A6769F}" type="pres">
      <dgm:prSet presAssocID="{2B78FF52-66D1-4E6B-BE6B-32143CC9291A}" presName="bullet4b" presStyleLbl="node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B9388826-6591-4CAB-901A-BD858756E848}" type="pres">
      <dgm:prSet presAssocID="{2B78FF52-66D1-4E6B-BE6B-32143CC9291A}" presName="textBox4b" presStyleLbl="revTx" presStyleIdx="1" presStyleCnt="4" custAng="10800000" custFlipVert="1" custScaleY="14225" custLinFactNeighborX="4286" custLinFactNeighborY="-2236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715118E-77ED-4114-B07D-F57C95DC3E2A}" type="pres">
      <dgm:prSet presAssocID="{134A5291-48A5-4AEB-B7BA-947CDE52B8D4}" presName="bullet4c" presStyleLbl="node1" presStyleIdx="2" presStyleCnt="4" custLinFactX="8489" custLinFactNeighborX="100000" custLinFactNeighborY="-13672"/>
      <dgm:spPr/>
    </dgm:pt>
    <dgm:pt modelId="{B5E70AEC-ED95-43D1-AFE6-0586ECDD6AEB}" type="pres">
      <dgm:prSet presAssocID="{134A5291-48A5-4AEB-B7BA-947CDE52B8D4}" presName="textBox4c" presStyleLbl="revTx" presStyleIdx="2" presStyleCnt="4" custScaleY="39033" custLinFactNeighborX="-10716" custLinFactNeighborY="2016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5A8FF6D-A0BD-4BA0-A32F-3CE283958864}" type="pres">
      <dgm:prSet presAssocID="{39168275-B66D-4BBD-9E8D-1EB8C96EE1A0}" presName="bullet4d" presStyleLbl="node1" presStyleIdx="3" presStyleCnt="4" custLinFactNeighborX="70417" custLinFactNeighborY="-2684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9DC2AD65-7A2D-45F1-A2C2-012B74F63AC0}" type="pres">
      <dgm:prSet presAssocID="{39168275-B66D-4BBD-9E8D-1EB8C96EE1A0}" presName="textBox4d" presStyleLbl="revTx" presStyleIdx="3" presStyleCnt="4" custScaleY="20003" custLinFactNeighborX="2974" custLinFactNeighborY="-1178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483B831-4308-4306-AF3A-C65D29529C67}" type="presOf" srcId="{134A5291-48A5-4AEB-B7BA-947CDE52B8D4}" destId="{B5E70AEC-ED95-43D1-AFE6-0586ECDD6AEB}" srcOrd="0" destOrd="0" presId="urn:microsoft.com/office/officeart/2005/8/layout/arrow2"/>
    <dgm:cxn modelId="{D28E7EFF-3DDF-40D8-B49B-EE73E89E0CEB}" srcId="{56AB315B-6334-4B88-B10F-A2A988AB6405}" destId="{2B78FF52-66D1-4E6B-BE6B-32143CC9291A}" srcOrd="1" destOrd="0" parTransId="{8E67DE38-FB94-4D4F-928A-028E9D2B7136}" sibTransId="{8404EB3B-AEE7-440C-ACB7-E3BFE4D9B56A}"/>
    <dgm:cxn modelId="{93914FD0-1D3E-446C-8B4E-516A37E40D46}" srcId="{56AB315B-6334-4B88-B10F-A2A988AB6405}" destId="{987B4EFE-6AB8-4539-985A-EADF401DE7AF}" srcOrd="0" destOrd="0" parTransId="{57711F8D-2DD5-499B-B6CE-A2B2D05E72DB}" sibTransId="{F1C522D1-045D-40BF-A48A-AAED550ACC5C}"/>
    <dgm:cxn modelId="{58D183C2-21F2-4533-8972-BF31C328F089}" type="presOf" srcId="{39168275-B66D-4BBD-9E8D-1EB8C96EE1A0}" destId="{9DC2AD65-7A2D-45F1-A2C2-012B74F63AC0}" srcOrd="0" destOrd="0" presId="urn:microsoft.com/office/officeart/2005/8/layout/arrow2"/>
    <dgm:cxn modelId="{676A15CE-E09A-421D-AB16-501E1DF5D717}" type="presOf" srcId="{56AB315B-6334-4B88-B10F-A2A988AB6405}" destId="{6A3596FD-C7B0-4D17-8739-5587BFEC51BA}" srcOrd="0" destOrd="0" presId="urn:microsoft.com/office/officeart/2005/8/layout/arrow2"/>
    <dgm:cxn modelId="{779D5E1A-122C-4679-B0C8-81574660EF87}" type="presOf" srcId="{987B4EFE-6AB8-4539-985A-EADF401DE7AF}" destId="{D690BE41-4BEE-4FAA-B932-99E46600ABEE}" srcOrd="0" destOrd="0" presId="urn:microsoft.com/office/officeart/2005/8/layout/arrow2"/>
    <dgm:cxn modelId="{64BB5D61-C7BF-43BE-96B5-106A802968EC}" srcId="{56AB315B-6334-4B88-B10F-A2A988AB6405}" destId="{134A5291-48A5-4AEB-B7BA-947CDE52B8D4}" srcOrd="2" destOrd="0" parTransId="{E8E1687E-CD4D-4080-B10C-7AEF29C71883}" sibTransId="{C2FF673D-EE55-4C15-BA6C-617E60A9D012}"/>
    <dgm:cxn modelId="{BE152F8F-5DEC-42C9-8CA6-4D0A7522A641}" srcId="{56AB315B-6334-4B88-B10F-A2A988AB6405}" destId="{39168275-B66D-4BBD-9E8D-1EB8C96EE1A0}" srcOrd="3" destOrd="0" parTransId="{563215CB-3F8B-43A5-92DC-8E2DDDF3C348}" sibTransId="{B4F868DC-E37D-4542-919D-EEA35E307E95}"/>
    <dgm:cxn modelId="{9ED8F111-DEF8-4E61-A753-DF70FDA23FF6}" type="presOf" srcId="{2B78FF52-66D1-4E6B-BE6B-32143CC9291A}" destId="{B9388826-6591-4CAB-901A-BD858756E848}" srcOrd="0" destOrd="0" presId="urn:microsoft.com/office/officeart/2005/8/layout/arrow2"/>
    <dgm:cxn modelId="{AFEC250B-32F7-4B1E-A799-CEAEFD66D13D}" type="presParOf" srcId="{6A3596FD-C7B0-4D17-8739-5587BFEC51BA}" destId="{B43E3623-0C93-4F2A-984D-EA53240DF5DC}" srcOrd="0" destOrd="0" presId="urn:microsoft.com/office/officeart/2005/8/layout/arrow2"/>
    <dgm:cxn modelId="{C63338DF-17BA-4981-8DEF-B88B5FE7F8CD}" type="presParOf" srcId="{6A3596FD-C7B0-4D17-8739-5587BFEC51BA}" destId="{262D09D4-E27C-4ED1-922A-E717D2F85022}" srcOrd="1" destOrd="0" presId="urn:microsoft.com/office/officeart/2005/8/layout/arrow2"/>
    <dgm:cxn modelId="{F7B7AA11-7D8B-4F53-8976-6AE34EC41D47}" type="presParOf" srcId="{262D09D4-E27C-4ED1-922A-E717D2F85022}" destId="{EBC007EB-CA48-44D7-B00F-3DAA30713AC4}" srcOrd="0" destOrd="0" presId="urn:microsoft.com/office/officeart/2005/8/layout/arrow2"/>
    <dgm:cxn modelId="{DF9B7626-24E0-43ED-8B0B-9B0D6228AA4B}" type="presParOf" srcId="{262D09D4-E27C-4ED1-922A-E717D2F85022}" destId="{D690BE41-4BEE-4FAA-B932-99E46600ABEE}" srcOrd="1" destOrd="0" presId="urn:microsoft.com/office/officeart/2005/8/layout/arrow2"/>
    <dgm:cxn modelId="{B83C5D1A-4DDF-4341-B0CE-5A074E0C90F8}" type="presParOf" srcId="{262D09D4-E27C-4ED1-922A-E717D2F85022}" destId="{4CEE081A-18A4-4E7A-82D9-9C1D05A6769F}" srcOrd="2" destOrd="0" presId="urn:microsoft.com/office/officeart/2005/8/layout/arrow2"/>
    <dgm:cxn modelId="{15EB91D1-6F82-4363-A9E4-603986CE2E40}" type="presParOf" srcId="{262D09D4-E27C-4ED1-922A-E717D2F85022}" destId="{B9388826-6591-4CAB-901A-BD858756E848}" srcOrd="3" destOrd="0" presId="urn:microsoft.com/office/officeart/2005/8/layout/arrow2"/>
    <dgm:cxn modelId="{E80955BD-9F81-4DB6-8A66-29053A8EBECA}" type="presParOf" srcId="{262D09D4-E27C-4ED1-922A-E717D2F85022}" destId="{7715118E-77ED-4114-B07D-F57C95DC3E2A}" srcOrd="4" destOrd="0" presId="urn:microsoft.com/office/officeart/2005/8/layout/arrow2"/>
    <dgm:cxn modelId="{DE90DA30-B878-45DA-9408-CC3C3C9BF6E6}" type="presParOf" srcId="{262D09D4-E27C-4ED1-922A-E717D2F85022}" destId="{B5E70AEC-ED95-43D1-AFE6-0586ECDD6AEB}" srcOrd="5" destOrd="0" presId="urn:microsoft.com/office/officeart/2005/8/layout/arrow2"/>
    <dgm:cxn modelId="{89B8CE87-826B-441B-96AB-397927F490D4}" type="presParOf" srcId="{262D09D4-E27C-4ED1-922A-E717D2F85022}" destId="{85A8FF6D-A0BD-4BA0-A32F-3CE283958864}" srcOrd="6" destOrd="0" presId="urn:microsoft.com/office/officeart/2005/8/layout/arrow2"/>
    <dgm:cxn modelId="{3ADF1BE3-56B6-4D47-B32B-AE9962941E2A}" type="presParOf" srcId="{262D09D4-E27C-4ED1-922A-E717D2F85022}" destId="{9DC2AD65-7A2D-45F1-A2C2-012B74F63AC0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ADBCA7-6F03-4427-8D63-D59694A18A2F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24C20EC-583C-48ED-A129-378597E8D062}">
      <dgm:prSet phldrT="[Texto]" custT="1"/>
      <dgm:spPr>
        <a:solidFill>
          <a:srgbClr val="C80051"/>
        </a:solidFill>
      </dgm:spPr>
      <dgm:t>
        <a:bodyPr/>
        <a:lstStyle/>
        <a:p>
          <a:r>
            <a:rPr lang="es-CO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rPr>
            <a:t>GSBPM</a:t>
          </a:r>
          <a:r>
            <a:rPr lang="es-CO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rPr>
            <a:t/>
          </a:r>
          <a:br>
            <a:rPr lang="es-CO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rPr>
          </a:br>
          <a:r>
            <a:rPr lang="es-CO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rPr>
            <a:t>(</a:t>
          </a:r>
          <a:r>
            <a:rPr lang="es-CO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rPr>
            <a:t>Recolección/Difusión</a:t>
          </a:r>
          <a:r>
            <a:rPr lang="es-CO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rPr>
            <a:t>)</a:t>
          </a:r>
          <a:endParaRPr lang="es-CO" sz="9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9D723A4-7412-43F7-8212-3ED3E47B2D4C}" type="parTrans" cxnId="{59DDA377-2418-411C-A6E7-F189BC5EEE6A}">
      <dgm:prSet/>
      <dgm:spPr/>
      <dgm:t>
        <a:bodyPr/>
        <a:lstStyle/>
        <a:p>
          <a:endParaRPr lang="es-CO"/>
        </a:p>
      </dgm:t>
    </dgm:pt>
    <dgm:pt modelId="{B6379A2E-4519-4C81-8216-E4CCF8D09615}" type="sibTrans" cxnId="{59DDA377-2418-411C-A6E7-F189BC5EEE6A}">
      <dgm:prSet/>
      <dgm:spPr/>
      <dgm:t>
        <a:bodyPr/>
        <a:lstStyle/>
        <a:p>
          <a:endParaRPr lang="es-CO"/>
        </a:p>
      </dgm:t>
    </dgm:pt>
    <dgm:pt modelId="{9CC8D589-3029-4045-8E2F-8DB8CED2F873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CO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rPr>
            <a:t>GSIM</a:t>
          </a:r>
        </a:p>
        <a:p>
          <a:r>
            <a:rPr lang="es-CO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rPr>
            <a:t>Estructuras</a:t>
          </a:r>
          <a:endParaRPr lang="es-CO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B8F39659-3FF3-48B6-BBE3-905BCF3B8DB3}" type="parTrans" cxnId="{61ABAD7B-810C-414F-B2EE-D74D173084D8}">
      <dgm:prSet/>
      <dgm:spPr/>
      <dgm:t>
        <a:bodyPr/>
        <a:lstStyle/>
        <a:p>
          <a:endParaRPr lang="es-CO"/>
        </a:p>
      </dgm:t>
    </dgm:pt>
    <dgm:pt modelId="{0C135225-4F2B-4C31-9A36-D24B9F140AF0}" type="sibTrans" cxnId="{61ABAD7B-810C-414F-B2EE-D74D173084D8}">
      <dgm:prSet/>
      <dgm:spPr/>
      <dgm:t>
        <a:bodyPr/>
        <a:lstStyle/>
        <a:p>
          <a:endParaRPr lang="es-CO"/>
        </a:p>
      </dgm:t>
    </dgm:pt>
    <dgm:pt modelId="{D59B940A-1E07-44A8-8BD0-1BF7307F9D2A}">
      <dgm:prSet phldrT="[Texto]"/>
      <dgm:spPr/>
      <dgm:t>
        <a:bodyPr/>
        <a:lstStyle/>
        <a:p>
          <a:r>
            <a:rPr lang="es-C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rPr>
            <a:t>SDMX</a:t>
          </a:r>
          <a:endParaRPr lang="es-CO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AC6561AA-E98A-444F-9982-E986F09B39EE}" type="parTrans" cxnId="{FDECB3CD-F078-47F3-90E1-CA8E2E8EDAE7}">
      <dgm:prSet/>
      <dgm:spPr/>
      <dgm:t>
        <a:bodyPr/>
        <a:lstStyle/>
        <a:p>
          <a:endParaRPr lang="es-CO"/>
        </a:p>
      </dgm:t>
    </dgm:pt>
    <dgm:pt modelId="{B02D43C1-BB60-4A01-8EE5-7AE6AAC217CC}" type="sibTrans" cxnId="{FDECB3CD-F078-47F3-90E1-CA8E2E8EDAE7}">
      <dgm:prSet/>
      <dgm:spPr/>
      <dgm:t>
        <a:bodyPr/>
        <a:lstStyle/>
        <a:p>
          <a:endParaRPr lang="es-CO"/>
        </a:p>
      </dgm:t>
    </dgm:pt>
    <dgm:pt modelId="{B266A9D5-9FAA-4388-8047-3F15531F5531}" type="pres">
      <dgm:prSet presAssocID="{F1ADBCA7-6F03-4427-8D63-D59694A18A2F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EED1694-50DF-4E70-B219-059442C03002}" type="pres">
      <dgm:prSet presAssocID="{F1ADBCA7-6F03-4427-8D63-D59694A18A2F}" presName="comp1" presStyleCnt="0"/>
      <dgm:spPr/>
    </dgm:pt>
    <dgm:pt modelId="{2C270BEE-6173-48A0-B574-DFF86C5CC9D6}" type="pres">
      <dgm:prSet presAssocID="{F1ADBCA7-6F03-4427-8D63-D59694A18A2F}" presName="circle1" presStyleLbl="node1" presStyleIdx="0" presStyleCnt="3" custScaleX="174519"/>
      <dgm:spPr/>
      <dgm:t>
        <a:bodyPr/>
        <a:lstStyle/>
        <a:p>
          <a:endParaRPr lang="es-CO"/>
        </a:p>
      </dgm:t>
    </dgm:pt>
    <dgm:pt modelId="{C65CBFCE-47C2-460F-B015-2EF08062A2B7}" type="pres">
      <dgm:prSet presAssocID="{F1ADBCA7-6F03-4427-8D63-D59694A18A2F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C55402D-73F1-489E-A5A0-481461584DB1}" type="pres">
      <dgm:prSet presAssocID="{F1ADBCA7-6F03-4427-8D63-D59694A18A2F}" presName="comp2" presStyleCnt="0"/>
      <dgm:spPr/>
    </dgm:pt>
    <dgm:pt modelId="{7FE62C3B-5491-4531-A764-13B4630F3DB4}" type="pres">
      <dgm:prSet presAssocID="{F1ADBCA7-6F03-4427-8D63-D59694A18A2F}" presName="circle2" presStyleLbl="node1" presStyleIdx="1" presStyleCnt="3"/>
      <dgm:spPr/>
      <dgm:t>
        <a:bodyPr/>
        <a:lstStyle/>
        <a:p>
          <a:endParaRPr lang="es-CO"/>
        </a:p>
      </dgm:t>
    </dgm:pt>
    <dgm:pt modelId="{BF7D6225-B3E0-4BB6-A9EA-7A89A0F22598}" type="pres">
      <dgm:prSet presAssocID="{F1ADBCA7-6F03-4427-8D63-D59694A18A2F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6B73926-F6A4-43F0-B493-D107F26B356A}" type="pres">
      <dgm:prSet presAssocID="{F1ADBCA7-6F03-4427-8D63-D59694A18A2F}" presName="comp3" presStyleCnt="0"/>
      <dgm:spPr/>
    </dgm:pt>
    <dgm:pt modelId="{3B308521-B174-4749-9811-DF0EFAA4D208}" type="pres">
      <dgm:prSet presAssocID="{F1ADBCA7-6F03-4427-8D63-D59694A18A2F}" presName="circle3" presStyleLbl="node1" presStyleIdx="2" presStyleCnt="3"/>
      <dgm:spPr/>
      <dgm:t>
        <a:bodyPr/>
        <a:lstStyle/>
        <a:p>
          <a:endParaRPr lang="es-CO"/>
        </a:p>
      </dgm:t>
    </dgm:pt>
    <dgm:pt modelId="{073EBB77-E5D0-4F5B-9CD2-853DBCEB079C}" type="pres">
      <dgm:prSet presAssocID="{F1ADBCA7-6F03-4427-8D63-D59694A18A2F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7477EF21-7004-41CD-A142-BC962A968749}" type="presOf" srcId="{F24C20EC-583C-48ED-A129-378597E8D062}" destId="{C65CBFCE-47C2-460F-B015-2EF08062A2B7}" srcOrd="1" destOrd="0" presId="urn:microsoft.com/office/officeart/2005/8/layout/venn2"/>
    <dgm:cxn modelId="{F11D36A4-01E8-4A47-BFC5-835D5337EFC0}" type="presOf" srcId="{D59B940A-1E07-44A8-8BD0-1BF7307F9D2A}" destId="{073EBB77-E5D0-4F5B-9CD2-853DBCEB079C}" srcOrd="1" destOrd="0" presId="urn:microsoft.com/office/officeart/2005/8/layout/venn2"/>
    <dgm:cxn modelId="{59DDA377-2418-411C-A6E7-F189BC5EEE6A}" srcId="{F1ADBCA7-6F03-4427-8D63-D59694A18A2F}" destId="{F24C20EC-583C-48ED-A129-378597E8D062}" srcOrd="0" destOrd="0" parTransId="{D9D723A4-7412-43F7-8212-3ED3E47B2D4C}" sibTransId="{B6379A2E-4519-4C81-8216-E4CCF8D09615}"/>
    <dgm:cxn modelId="{F35D56D0-89EC-4079-B404-27C3815EBFDF}" type="presOf" srcId="{9CC8D589-3029-4045-8E2F-8DB8CED2F873}" destId="{7FE62C3B-5491-4531-A764-13B4630F3DB4}" srcOrd="0" destOrd="0" presId="urn:microsoft.com/office/officeart/2005/8/layout/venn2"/>
    <dgm:cxn modelId="{FDECB3CD-F078-47F3-90E1-CA8E2E8EDAE7}" srcId="{F1ADBCA7-6F03-4427-8D63-D59694A18A2F}" destId="{D59B940A-1E07-44A8-8BD0-1BF7307F9D2A}" srcOrd="2" destOrd="0" parTransId="{AC6561AA-E98A-444F-9982-E986F09B39EE}" sibTransId="{B02D43C1-BB60-4A01-8EE5-7AE6AAC217CC}"/>
    <dgm:cxn modelId="{A7814B55-B333-4253-A7A1-87DF50B8FED6}" type="presOf" srcId="{F1ADBCA7-6F03-4427-8D63-D59694A18A2F}" destId="{B266A9D5-9FAA-4388-8047-3F15531F5531}" srcOrd="0" destOrd="0" presId="urn:microsoft.com/office/officeart/2005/8/layout/venn2"/>
    <dgm:cxn modelId="{BC414FAE-3EB7-42F4-B224-6C641BDE5018}" type="presOf" srcId="{9CC8D589-3029-4045-8E2F-8DB8CED2F873}" destId="{BF7D6225-B3E0-4BB6-A9EA-7A89A0F22598}" srcOrd="1" destOrd="0" presId="urn:microsoft.com/office/officeart/2005/8/layout/venn2"/>
    <dgm:cxn modelId="{61ABAD7B-810C-414F-B2EE-D74D173084D8}" srcId="{F1ADBCA7-6F03-4427-8D63-D59694A18A2F}" destId="{9CC8D589-3029-4045-8E2F-8DB8CED2F873}" srcOrd="1" destOrd="0" parTransId="{B8F39659-3FF3-48B6-BBE3-905BCF3B8DB3}" sibTransId="{0C135225-4F2B-4C31-9A36-D24B9F140AF0}"/>
    <dgm:cxn modelId="{BF41978E-F9C3-4292-AD8E-7F3B5F7059F5}" type="presOf" srcId="{F24C20EC-583C-48ED-A129-378597E8D062}" destId="{2C270BEE-6173-48A0-B574-DFF86C5CC9D6}" srcOrd="0" destOrd="0" presId="urn:microsoft.com/office/officeart/2005/8/layout/venn2"/>
    <dgm:cxn modelId="{7816E927-C213-4778-888A-307349FEAA4D}" type="presOf" srcId="{D59B940A-1E07-44A8-8BD0-1BF7307F9D2A}" destId="{3B308521-B174-4749-9811-DF0EFAA4D208}" srcOrd="0" destOrd="0" presId="urn:microsoft.com/office/officeart/2005/8/layout/venn2"/>
    <dgm:cxn modelId="{4C5CAD92-52D3-4DA9-AA93-3360102E4AE4}" type="presParOf" srcId="{B266A9D5-9FAA-4388-8047-3F15531F5531}" destId="{3EED1694-50DF-4E70-B219-059442C03002}" srcOrd="0" destOrd="0" presId="urn:microsoft.com/office/officeart/2005/8/layout/venn2"/>
    <dgm:cxn modelId="{7A1D24C5-6CDB-4C1F-A640-6B5E796AD0D6}" type="presParOf" srcId="{3EED1694-50DF-4E70-B219-059442C03002}" destId="{2C270BEE-6173-48A0-B574-DFF86C5CC9D6}" srcOrd="0" destOrd="0" presId="urn:microsoft.com/office/officeart/2005/8/layout/venn2"/>
    <dgm:cxn modelId="{7AECB8D2-41E8-458F-9D63-065249918059}" type="presParOf" srcId="{3EED1694-50DF-4E70-B219-059442C03002}" destId="{C65CBFCE-47C2-460F-B015-2EF08062A2B7}" srcOrd="1" destOrd="0" presId="urn:microsoft.com/office/officeart/2005/8/layout/venn2"/>
    <dgm:cxn modelId="{605439E9-562B-4C7E-8EC0-79098A683FF9}" type="presParOf" srcId="{B266A9D5-9FAA-4388-8047-3F15531F5531}" destId="{4C55402D-73F1-489E-A5A0-481461584DB1}" srcOrd="1" destOrd="0" presId="urn:microsoft.com/office/officeart/2005/8/layout/venn2"/>
    <dgm:cxn modelId="{8661DA56-7C1C-48C3-9E62-604353903FA1}" type="presParOf" srcId="{4C55402D-73F1-489E-A5A0-481461584DB1}" destId="{7FE62C3B-5491-4531-A764-13B4630F3DB4}" srcOrd="0" destOrd="0" presId="urn:microsoft.com/office/officeart/2005/8/layout/venn2"/>
    <dgm:cxn modelId="{DF6BB86E-8E94-4636-959D-701E1E744D8D}" type="presParOf" srcId="{4C55402D-73F1-489E-A5A0-481461584DB1}" destId="{BF7D6225-B3E0-4BB6-A9EA-7A89A0F22598}" srcOrd="1" destOrd="0" presId="urn:microsoft.com/office/officeart/2005/8/layout/venn2"/>
    <dgm:cxn modelId="{BE54368A-D02C-4347-A040-C4594DA0B39D}" type="presParOf" srcId="{B266A9D5-9FAA-4388-8047-3F15531F5531}" destId="{16B73926-F6A4-43F0-B493-D107F26B356A}" srcOrd="2" destOrd="0" presId="urn:microsoft.com/office/officeart/2005/8/layout/venn2"/>
    <dgm:cxn modelId="{2D1AE11A-19A9-47E3-802C-FB54142EC9B9}" type="presParOf" srcId="{16B73926-F6A4-43F0-B493-D107F26B356A}" destId="{3B308521-B174-4749-9811-DF0EFAA4D208}" srcOrd="0" destOrd="0" presId="urn:microsoft.com/office/officeart/2005/8/layout/venn2"/>
    <dgm:cxn modelId="{092B6090-7E68-437F-913C-C2AF059BF720}" type="presParOf" srcId="{16B73926-F6A4-43F0-B493-D107F26B356A}" destId="{073EBB77-E5D0-4F5B-9CD2-853DBCEB079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E3623-0C93-4F2A-984D-EA53240DF5DC}">
      <dsp:nvSpPr>
        <dsp:cNvPr id="0" name=""/>
        <dsp:cNvSpPr/>
      </dsp:nvSpPr>
      <dsp:spPr>
        <a:xfrm>
          <a:off x="849736" y="0"/>
          <a:ext cx="6433750" cy="402109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007EB-CA48-44D7-B00F-3DAA30713AC4}">
      <dsp:nvSpPr>
        <dsp:cNvPr id="0" name=""/>
        <dsp:cNvSpPr/>
      </dsp:nvSpPr>
      <dsp:spPr>
        <a:xfrm>
          <a:off x="1531649" y="2990085"/>
          <a:ext cx="147976" cy="147976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90BE41-4BEE-4FAA-B932-99E46600ABEE}">
      <dsp:nvSpPr>
        <dsp:cNvPr id="0" name=""/>
        <dsp:cNvSpPr/>
      </dsp:nvSpPr>
      <dsp:spPr>
        <a:xfrm>
          <a:off x="1605637" y="3064073"/>
          <a:ext cx="1100171" cy="957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410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900" kern="1200" dirty="0"/>
        </a:p>
      </dsp:txBody>
      <dsp:txXfrm>
        <a:off x="1605637" y="3064073"/>
        <a:ext cx="1100171" cy="957020"/>
      </dsp:txXfrm>
    </dsp:sp>
    <dsp:sp modelId="{4CEE081A-18A4-4E7A-82D9-9C1D05A6769F}">
      <dsp:nvSpPr>
        <dsp:cNvPr id="0" name=""/>
        <dsp:cNvSpPr/>
      </dsp:nvSpPr>
      <dsp:spPr>
        <a:xfrm>
          <a:off x="2577133" y="2054779"/>
          <a:ext cx="257350" cy="2573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388826-6591-4CAB-901A-BD858756E848}">
      <dsp:nvSpPr>
        <dsp:cNvPr id="0" name=""/>
        <dsp:cNvSpPr/>
      </dsp:nvSpPr>
      <dsp:spPr>
        <a:xfrm rot="10800000" flipV="1">
          <a:off x="2763716" y="2560638"/>
          <a:ext cx="1351087" cy="261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364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b="1" kern="1200" dirty="0" smtClean="0">
              <a:solidFill>
                <a:schemeClr val="bg1"/>
              </a:solidFill>
            </a:rPr>
            <a:t>M</a:t>
          </a:r>
          <a:endParaRPr lang="es-CO" sz="1900" b="1" kern="1200" dirty="0">
            <a:solidFill>
              <a:schemeClr val="bg1"/>
            </a:solidFill>
          </a:endParaRPr>
        </a:p>
      </dsp:txBody>
      <dsp:txXfrm rot="-10800000">
        <a:off x="2763716" y="2560638"/>
        <a:ext cx="1351087" cy="261404"/>
      </dsp:txXfrm>
    </dsp:sp>
    <dsp:sp modelId="{7715118E-77ED-4114-B07D-F57C95DC3E2A}">
      <dsp:nvSpPr>
        <dsp:cNvPr id="0" name=""/>
        <dsp:cNvSpPr/>
      </dsp:nvSpPr>
      <dsp:spPr>
        <a:xfrm>
          <a:off x="4282072" y="1318943"/>
          <a:ext cx="340988" cy="340988"/>
        </a:xfrm>
        <a:prstGeom prst="ellipse">
          <a:avLst/>
        </a:prstGeom>
        <a:solidFill>
          <a:schemeClr val="accent1">
            <a:shade val="50000"/>
            <a:hueOff val="361436"/>
            <a:satOff val="-7560"/>
            <a:lumOff val="42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E70AEC-ED95-43D1-AFE6-0586ECDD6AEB}">
      <dsp:nvSpPr>
        <dsp:cNvPr id="0" name=""/>
        <dsp:cNvSpPr/>
      </dsp:nvSpPr>
      <dsp:spPr>
        <a:xfrm>
          <a:off x="3937848" y="2794616"/>
          <a:ext cx="1351087" cy="969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683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900" kern="1200" dirty="0"/>
        </a:p>
      </dsp:txBody>
      <dsp:txXfrm>
        <a:off x="3937848" y="2794616"/>
        <a:ext cx="1351087" cy="969984"/>
      </dsp:txXfrm>
    </dsp:sp>
    <dsp:sp modelId="{85A8FF6D-A0BD-4BA0-A32F-3CE283958864}">
      <dsp:nvSpPr>
        <dsp:cNvPr id="0" name=""/>
        <dsp:cNvSpPr/>
      </dsp:nvSpPr>
      <dsp:spPr>
        <a:xfrm>
          <a:off x="5687826" y="786953"/>
          <a:ext cx="456796" cy="45679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2AD65-7A2D-45F1-A2C2-012B74F63AC0}">
      <dsp:nvSpPr>
        <dsp:cNvPr id="0" name=""/>
        <dsp:cNvSpPr/>
      </dsp:nvSpPr>
      <dsp:spPr>
        <a:xfrm>
          <a:off x="5634743" y="1951342"/>
          <a:ext cx="1351087" cy="576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047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b="0" kern="1200" dirty="0" smtClean="0">
              <a:solidFill>
                <a:schemeClr val="bg1"/>
              </a:solidFill>
            </a:rPr>
            <a:t>F</a:t>
          </a:r>
          <a:endParaRPr lang="es-CO" sz="1900" b="0" kern="1200" dirty="0">
            <a:solidFill>
              <a:schemeClr val="bg1"/>
            </a:solidFill>
          </a:endParaRPr>
        </a:p>
      </dsp:txBody>
      <dsp:txXfrm>
        <a:off x="5634743" y="1951342"/>
        <a:ext cx="1351087" cy="5767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70BEE-6173-48A0-B574-DFF86C5CC9D6}">
      <dsp:nvSpPr>
        <dsp:cNvPr id="0" name=""/>
        <dsp:cNvSpPr/>
      </dsp:nvSpPr>
      <dsp:spPr>
        <a:xfrm>
          <a:off x="191347" y="0"/>
          <a:ext cx="6073344" cy="3480048"/>
        </a:xfrm>
        <a:prstGeom prst="ellipse">
          <a:avLst/>
        </a:prstGeom>
        <a:solidFill>
          <a:srgbClr val="C800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rPr>
            <a:t>GSBPM</a:t>
          </a:r>
          <a:r>
            <a:rPr lang="es-CO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rPr>
            <a:t/>
          </a:r>
          <a:br>
            <a:rPr lang="es-CO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rPr>
          </a:br>
          <a:r>
            <a:rPr lang="es-CO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rPr>
            <a:t>(</a:t>
          </a:r>
          <a:r>
            <a:rPr lang="es-CO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rPr>
            <a:t>Recolección/Difusión</a:t>
          </a:r>
          <a:r>
            <a:rPr lang="es-CO" sz="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rPr>
            <a:t>)</a:t>
          </a:r>
          <a:endParaRPr lang="es-CO" sz="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2166702" y="174002"/>
        <a:ext cx="2122634" cy="522007"/>
      </dsp:txXfrm>
    </dsp:sp>
    <dsp:sp modelId="{7FE62C3B-5491-4531-A764-13B4630F3DB4}">
      <dsp:nvSpPr>
        <dsp:cNvPr id="0" name=""/>
        <dsp:cNvSpPr/>
      </dsp:nvSpPr>
      <dsp:spPr>
        <a:xfrm>
          <a:off x="1923001" y="870011"/>
          <a:ext cx="2610036" cy="2610036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rPr>
            <a:t>GSIM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rPr>
            <a:t>Estructuras</a:t>
          </a:r>
          <a:endParaRPr lang="es-CO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2619881" y="1033139"/>
        <a:ext cx="1216276" cy="489381"/>
      </dsp:txXfrm>
    </dsp:sp>
    <dsp:sp modelId="{3B308521-B174-4749-9811-DF0EFAA4D208}">
      <dsp:nvSpPr>
        <dsp:cNvPr id="0" name=""/>
        <dsp:cNvSpPr/>
      </dsp:nvSpPr>
      <dsp:spPr>
        <a:xfrm>
          <a:off x="2358008" y="1740024"/>
          <a:ext cx="1740024" cy="1740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rPr>
            <a:t>SDMX</a:t>
          </a:r>
          <a:endParaRPr lang="es-CO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2612828" y="2175030"/>
        <a:ext cx="1230382" cy="870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664E7-EF5B-4274-853F-1798AE1C1BC5}" type="datetimeFigureOut">
              <a:rPr lang="es-MX" smtClean="0"/>
              <a:t>26/04/2017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2BCB0-925A-48F6-AF91-12B9E4EA22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8277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2BCB0-925A-48F6-AF91-12B9E4EA225B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825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2BCB0-925A-48F6-AF91-12B9E4EA225B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2620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9" name="20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1718" b="1"/>
          <a:stretch/>
        </p:blipFill>
        <p:spPr bwMode="auto">
          <a:xfrm>
            <a:off x="0" y="5049452"/>
            <a:ext cx="9144000" cy="1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66" b="14562"/>
          <a:stretch/>
        </p:blipFill>
        <p:spPr>
          <a:xfrm>
            <a:off x="0" y="1221600"/>
            <a:ext cx="9154800" cy="2589486"/>
          </a:xfrm>
          <a:prstGeom prst="rect">
            <a:avLst/>
          </a:prstGeom>
        </p:spPr>
      </p:pic>
      <p:pic>
        <p:nvPicPr>
          <p:cNvPr id="8" name="10 Imagen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95"/>
          <a:stretch>
            <a:fillRect/>
          </a:stretch>
        </p:blipFill>
        <p:spPr bwMode="auto">
          <a:xfrm>
            <a:off x="5508628" y="4246645"/>
            <a:ext cx="3355975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7 Image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1" y="4407954"/>
            <a:ext cx="2981647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854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08504" cy="793033"/>
          </a:xfrm>
          <a:prstGeom prst="rect">
            <a:avLst/>
          </a:prstGeom>
        </p:spPr>
      </p:pic>
      <p:sp>
        <p:nvSpPr>
          <p:cNvPr id="16" name="18 Triángulo isósceles"/>
          <p:cNvSpPr>
            <a:spLocks/>
          </p:cNvSpPr>
          <p:nvPr/>
        </p:nvSpPr>
        <p:spPr bwMode="auto">
          <a:xfrm>
            <a:off x="5347538" y="226380"/>
            <a:ext cx="3693167" cy="369332"/>
          </a:xfrm>
          <a:custGeom>
            <a:avLst/>
            <a:gdLst>
              <a:gd name="T0" fmla="*/ 0 w 3935697"/>
              <a:gd name="T1" fmla="*/ 1475375 h 1031572"/>
              <a:gd name="T2" fmla="*/ 183406 w 3935697"/>
              <a:gd name="T3" fmla="*/ 0 h 1031572"/>
              <a:gd name="T4" fmla="*/ 1009585 w 3935697"/>
              <a:gd name="T5" fmla="*/ 1454 h 1031572"/>
              <a:gd name="T6" fmla="*/ 1012450 w 3935697"/>
              <a:gd name="T7" fmla="*/ 1473293 h 1031572"/>
              <a:gd name="T8" fmla="*/ 0 w 3935697"/>
              <a:gd name="T9" fmla="*/ 1475375 h 10315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35697"/>
              <a:gd name="T16" fmla="*/ 0 h 1031572"/>
              <a:gd name="T17" fmla="*/ 3935697 w 3935697"/>
              <a:gd name="T18" fmla="*/ 1031572 h 1031572"/>
              <a:gd name="connsiteX0" fmla="*/ 0 w 3935697"/>
              <a:gd name="connsiteY0" fmla="*/ 1074726 h 1074726"/>
              <a:gd name="connsiteX1" fmla="*/ 712892 w 3935697"/>
              <a:gd name="connsiteY1" fmla="*/ 0 h 1074726"/>
              <a:gd name="connsiteX2" fmla="*/ 3924206 w 3935697"/>
              <a:gd name="connsiteY2" fmla="*/ 44171 h 1074726"/>
              <a:gd name="connsiteX3" fmla="*/ 3935346 w 3935697"/>
              <a:gd name="connsiteY3" fmla="*/ 1073271 h 1074726"/>
              <a:gd name="connsiteX4" fmla="*/ 0 w 3935697"/>
              <a:gd name="connsiteY4" fmla="*/ 1074726 h 1074726"/>
              <a:gd name="connsiteX0" fmla="*/ 0 w 3939813"/>
              <a:gd name="connsiteY0" fmla="*/ 1074726 h 1074726"/>
              <a:gd name="connsiteX1" fmla="*/ 712892 w 3939813"/>
              <a:gd name="connsiteY1" fmla="*/ 0 h 1074726"/>
              <a:gd name="connsiteX2" fmla="*/ 3939813 w 3939813"/>
              <a:gd name="connsiteY2" fmla="*/ 8209 h 1074726"/>
              <a:gd name="connsiteX3" fmla="*/ 3935346 w 3939813"/>
              <a:gd name="connsiteY3" fmla="*/ 1073271 h 1074726"/>
              <a:gd name="connsiteX4" fmla="*/ 0 w 3939813"/>
              <a:gd name="connsiteY4" fmla="*/ 1074726 h 107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9813" h="1074726">
                <a:moveTo>
                  <a:pt x="0" y="1074726"/>
                </a:moveTo>
                <a:lnTo>
                  <a:pt x="712892" y="0"/>
                </a:lnTo>
                <a:lnTo>
                  <a:pt x="3939813" y="8209"/>
                </a:lnTo>
                <a:cubicBezTo>
                  <a:pt x="3936827" y="364624"/>
                  <a:pt x="3938332" y="716856"/>
                  <a:pt x="3935346" y="1073271"/>
                </a:cubicBezTo>
                <a:lnTo>
                  <a:pt x="0" y="10747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45720" rIns="45720" anchor="ctr">
            <a:spAutoFit/>
          </a:bodyPr>
          <a:lstStyle/>
          <a:p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6012160" y="1"/>
            <a:ext cx="3131840" cy="793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828" name="20 Imagen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1718" b="1"/>
          <a:stretch/>
        </p:blipFill>
        <p:spPr bwMode="auto">
          <a:xfrm>
            <a:off x="0" y="5047220"/>
            <a:ext cx="9144000" cy="1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17 Conector recto"/>
          <p:cNvCxnSpPr>
            <a:cxnSpLocks noChangeShapeType="1"/>
          </p:cNvCxnSpPr>
          <p:nvPr/>
        </p:nvCxnSpPr>
        <p:spPr bwMode="auto">
          <a:xfrm>
            <a:off x="0" y="789552"/>
            <a:ext cx="9144000" cy="0"/>
          </a:xfrm>
          <a:prstGeom prst="line">
            <a:avLst/>
          </a:prstGeom>
          <a:noFill/>
          <a:ln w="6350" algn="ctr">
            <a:solidFill>
              <a:srgbClr val="B6004B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" name="2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95"/>
          <a:stretch>
            <a:fillRect/>
          </a:stretch>
        </p:blipFill>
        <p:spPr bwMode="auto">
          <a:xfrm>
            <a:off x="6084516" y="169113"/>
            <a:ext cx="2852514" cy="45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020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84" y="4207028"/>
            <a:ext cx="9172800" cy="903155"/>
          </a:xfrm>
          <a:prstGeom prst="rect">
            <a:avLst/>
          </a:prstGeom>
        </p:spPr>
      </p:pic>
      <p:pic>
        <p:nvPicPr>
          <p:cNvPr id="1828" name="20 Imagen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1718" b="1"/>
          <a:stretch/>
        </p:blipFill>
        <p:spPr bwMode="auto">
          <a:xfrm>
            <a:off x="-16484" y="5028708"/>
            <a:ext cx="9160484" cy="11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54800" cy="804431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6" t="29838" r="31762" b="44792"/>
          <a:stretch/>
        </p:blipFill>
        <p:spPr bwMode="auto">
          <a:xfrm>
            <a:off x="1928900" y="1082906"/>
            <a:ext cx="5523423" cy="1272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13 Conector recto"/>
          <p:cNvCxnSpPr/>
          <p:nvPr userDrawn="1"/>
        </p:nvCxnSpPr>
        <p:spPr>
          <a:xfrm>
            <a:off x="2000619" y="2547101"/>
            <a:ext cx="5328592" cy="0"/>
          </a:xfrm>
          <a:prstGeom prst="line">
            <a:avLst/>
          </a:prstGeom>
          <a:ln w="9525">
            <a:solidFill>
              <a:srgbClr val="B6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4 Imagen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8" y="2833635"/>
            <a:ext cx="8167098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44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8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3" r:id="rId2"/>
    <p:sldLayoutId id="2147483665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5.png"/><Relationship Id="rId16" Type="http://schemas.openxmlformats.org/officeDocument/2006/relationships/image" Target="../media/image38.png"/><Relationship Id="rId20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7.png"/><Relationship Id="rId9" Type="http://schemas.microsoft.com/office/2007/relationships/hdphoto" Target="../media/hdphoto1.wdp"/><Relationship Id="rId1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formularios.dane.gov.co/sicna/star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755576" y="2507030"/>
            <a:ext cx="78488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Rectángulo"/>
          <p:cNvSpPr/>
          <p:nvPr/>
        </p:nvSpPr>
        <p:spPr>
          <a:xfrm>
            <a:off x="467547" y="1929512"/>
            <a:ext cx="82089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Statistical Data and Metadata Exchang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e - SDMX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endParaRPr lang="es-MX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09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98"/>
          <p:cNvSpPr txBox="1"/>
          <p:nvPr/>
        </p:nvSpPr>
        <p:spPr>
          <a:xfrm>
            <a:off x="110100" y="281711"/>
            <a:ext cx="6190092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da-DK" sz="1900" b="1" spc="95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Líneas de trabajo SDMX</a:t>
            </a:r>
            <a:endParaRPr lang="da-DK" sz="19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1485304" y="1314772"/>
            <a:ext cx="1358504" cy="509439"/>
            <a:chOff x="2581309" y="2415"/>
            <a:chExt cx="1358504" cy="679252"/>
          </a:xfrm>
        </p:grpSpPr>
        <p:sp>
          <p:nvSpPr>
            <p:cNvPr id="4" name="3 Rectángulo redondeado"/>
            <p:cNvSpPr/>
            <p:nvPr/>
          </p:nvSpPr>
          <p:spPr>
            <a:xfrm>
              <a:off x="2581309" y="2415"/>
              <a:ext cx="1358504" cy="679252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4 Rectángulo"/>
            <p:cNvSpPr/>
            <p:nvPr/>
          </p:nvSpPr>
          <p:spPr>
            <a:xfrm>
              <a:off x="2601204" y="22310"/>
              <a:ext cx="1318714" cy="63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kern="1200" dirty="0" smtClean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Línea Temática</a:t>
              </a:r>
            </a:p>
          </p:txBody>
        </p:sp>
      </p:grpSp>
      <p:sp>
        <p:nvSpPr>
          <p:cNvPr id="6" name="Conector recto 5"/>
          <p:cNvSpPr/>
          <p:nvPr/>
        </p:nvSpPr>
        <p:spPr>
          <a:xfrm>
            <a:off x="2341235" y="1824213"/>
            <a:ext cx="135850" cy="38207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09439"/>
                </a:lnTo>
                <a:lnTo>
                  <a:pt x="135850" y="509439"/>
                </a:lnTo>
              </a:path>
            </a:pathLst>
          </a:custGeom>
          <a:noFill/>
        </p:spPr>
        <p:style>
          <a:lnRef idx="2">
            <a:schemeClr val="dk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Conector recto 8"/>
          <p:cNvSpPr/>
          <p:nvPr/>
        </p:nvSpPr>
        <p:spPr>
          <a:xfrm>
            <a:off x="2341236" y="1872581"/>
            <a:ext cx="135850" cy="101887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358504"/>
                </a:lnTo>
                <a:lnTo>
                  <a:pt x="135850" y="1358504"/>
                </a:lnTo>
              </a:path>
            </a:pathLst>
          </a:custGeom>
          <a:noFill/>
        </p:spPr>
        <p:style>
          <a:lnRef idx="2">
            <a:schemeClr val="dk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7 Grupo"/>
          <p:cNvGrpSpPr/>
          <p:nvPr/>
        </p:nvGrpSpPr>
        <p:grpSpPr>
          <a:xfrm>
            <a:off x="2496983" y="1959428"/>
            <a:ext cx="1420357" cy="509439"/>
            <a:chOff x="2853010" y="1700546"/>
            <a:chExt cx="1086803" cy="679252"/>
          </a:xfrm>
        </p:grpSpPr>
        <p:sp>
          <p:nvSpPr>
            <p:cNvPr id="9" name="8 Rectángulo redondeado"/>
            <p:cNvSpPr/>
            <p:nvPr/>
          </p:nvSpPr>
          <p:spPr>
            <a:xfrm>
              <a:off x="2853010" y="1700546"/>
              <a:ext cx="1086803" cy="67925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2872905" y="1720441"/>
              <a:ext cx="1047013" cy="63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altLang="es-CO" sz="1050" kern="1200" dirty="0" smtClean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Conceptos </a:t>
              </a:r>
              <a:endParaRPr lang="es-CO" sz="1050" kern="1200" dirty="0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2503574" y="2579603"/>
            <a:ext cx="1420357" cy="509439"/>
            <a:chOff x="2853010" y="2549612"/>
            <a:chExt cx="1420357" cy="679252"/>
          </a:xfrm>
        </p:grpSpPr>
        <p:sp>
          <p:nvSpPr>
            <p:cNvPr id="12" name="11 Rectángulo redondeado"/>
            <p:cNvSpPr/>
            <p:nvPr/>
          </p:nvSpPr>
          <p:spPr>
            <a:xfrm>
              <a:off x="2853010" y="2549612"/>
              <a:ext cx="1420357" cy="67925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2872905" y="2569507"/>
              <a:ext cx="1374461" cy="63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altLang="es-CO" sz="1050" kern="1200" dirty="0" smtClean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Listas de códigos </a:t>
              </a: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2496980" y="3300124"/>
            <a:ext cx="1394356" cy="509439"/>
            <a:chOff x="2853010" y="3398677"/>
            <a:chExt cx="1086803" cy="679252"/>
          </a:xfrm>
        </p:grpSpPr>
        <p:sp>
          <p:nvSpPr>
            <p:cNvPr id="15" name="14 Rectángulo redondeado"/>
            <p:cNvSpPr/>
            <p:nvPr/>
          </p:nvSpPr>
          <p:spPr>
            <a:xfrm>
              <a:off x="2853010" y="3398677"/>
              <a:ext cx="1086803" cy="67925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2872905" y="3418572"/>
              <a:ext cx="1047013" cy="63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altLang="es-CO" sz="1050" kern="1200" dirty="0" smtClean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Estructuras de datos</a:t>
              </a: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2503574" y="4025587"/>
            <a:ext cx="1368831" cy="509439"/>
            <a:chOff x="2853010" y="4247743"/>
            <a:chExt cx="1086803" cy="679252"/>
          </a:xfrm>
        </p:grpSpPr>
        <p:sp>
          <p:nvSpPr>
            <p:cNvPr id="18" name="17 Rectángulo redondeado"/>
            <p:cNvSpPr/>
            <p:nvPr/>
          </p:nvSpPr>
          <p:spPr>
            <a:xfrm>
              <a:off x="2853010" y="4247743"/>
              <a:ext cx="1086803" cy="67925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18 Rectángulo"/>
            <p:cNvSpPr/>
            <p:nvPr/>
          </p:nvSpPr>
          <p:spPr>
            <a:xfrm>
              <a:off x="2872905" y="4267638"/>
              <a:ext cx="1047013" cy="63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altLang="es-CO" sz="1050" kern="1200" dirty="0" smtClean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Registrar en repositorio y publicar</a:t>
              </a: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539555" y="3315044"/>
            <a:ext cx="1446843" cy="509439"/>
            <a:chOff x="2853010" y="851480"/>
            <a:chExt cx="1086803" cy="679252"/>
          </a:xfrm>
        </p:grpSpPr>
        <p:sp>
          <p:nvSpPr>
            <p:cNvPr id="21" name="20 Rectángulo redondeado"/>
            <p:cNvSpPr/>
            <p:nvPr/>
          </p:nvSpPr>
          <p:spPr>
            <a:xfrm>
              <a:off x="2853010" y="851480"/>
              <a:ext cx="1086803" cy="67925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001">
              <a:schemeClr val="dk1"/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21 Rectángulo"/>
            <p:cNvSpPr/>
            <p:nvPr/>
          </p:nvSpPr>
          <p:spPr>
            <a:xfrm>
              <a:off x="2872905" y="871375"/>
              <a:ext cx="1047013" cy="63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Definir información</a:t>
              </a:r>
              <a:endParaRPr lang="es-CO" sz="1200" b="1" kern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" t="17931" r="72111" b="30468"/>
          <a:stretch/>
        </p:blipFill>
        <p:spPr bwMode="auto">
          <a:xfrm>
            <a:off x="4773141" y="1447526"/>
            <a:ext cx="3508086" cy="28878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4" name="23 Grupo"/>
          <p:cNvGrpSpPr/>
          <p:nvPr/>
        </p:nvGrpSpPr>
        <p:grpSpPr>
          <a:xfrm>
            <a:off x="2341238" y="3477226"/>
            <a:ext cx="155745" cy="780553"/>
            <a:chOff x="2341235" y="4210020"/>
            <a:chExt cx="155745" cy="1040737"/>
          </a:xfrm>
        </p:grpSpPr>
        <p:cxnSp>
          <p:nvCxnSpPr>
            <p:cNvPr id="25" name="24 Conector recto"/>
            <p:cNvCxnSpPr/>
            <p:nvPr/>
          </p:nvCxnSpPr>
          <p:spPr bwMode="auto">
            <a:xfrm flipH="1">
              <a:off x="2341235" y="4210020"/>
              <a:ext cx="1" cy="1040737"/>
            </a:xfrm>
            <a:prstGeom prst="line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bevel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25 Conector recto"/>
            <p:cNvCxnSpPr/>
            <p:nvPr/>
          </p:nvCxnSpPr>
          <p:spPr bwMode="auto">
            <a:xfrm flipH="1">
              <a:off x="2341235" y="5229200"/>
              <a:ext cx="155745" cy="0"/>
            </a:xfrm>
            <a:prstGeom prst="line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bevel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</p:spPr>
        </p:cxnSp>
      </p:grpSp>
      <p:grpSp>
        <p:nvGrpSpPr>
          <p:cNvPr id="27" name="26 Grupo"/>
          <p:cNvGrpSpPr/>
          <p:nvPr/>
        </p:nvGrpSpPr>
        <p:grpSpPr>
          <a:xfrm>
            <a:off x="2339755" y="2891461"/>
            <a:ext cx="137333" cy="663383"/>
            <a:chOff x="2341235" y="4210020"/>
            <a:chExt cx="155745" cy="1040737"/>
          </a:xfrm>
        </p:grpSpPr>
        <p:cxnSp>
          <p:nvCxnSpPr>
            <p:cNvPr id="28" name="27 Conector recto"/>
            <p:cNvCxnSpPr/>
            <p:nvPr/>
          </p:nvCxnSpPr>
          <p:spPr bwMode="auto">
            <a:xfrm flipH="1">
              <a:off x="2341235" y="4210020"/>
              <a:ext cx="1" cy="1040737"/>
            </a:xfrm>
            <a:prstGeom prst="line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bevel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28 Conector recto"/>
            <p:cNvCxnSpPr/>
            <p:nvPr/>
          </p:nvCxnSpPr>
          <p:spPr bwMode="auto">
            <a:xfrm flipH="1">
              <a:off x="2341235" y="5229200"/>
              <a:ext cx="155745" cy="0"/>
            </a:xfrm>
            <a:prstGeom prst="line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bevel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</p:spPr>
        </p:cxnSp>
      </p:grpSp>
      <p:sp>
        <p:nvSpPr>
          <p:cNvPr id="30" name="29 Llamada rectangular"/>
          <p:cNvSpPr/>
          <p:nvPr/>
        </p:nvSpPr>
        <p:spPr bwMode="auto">
          <a:xfrm>
            <a:off x="3055256" y="1454075"/>
            <a:ext cx="1584176" cy="230832"/>
          </a:xfrm>
          <a:prstGeom prst="wedgeRectCallout">
            <a:avLst>
              <a:gd name="adj1" fmla="val 62636"/>
              <a:gd name="adj2" fmla="val 160191"/>
            </a:avLst>
          </a:prstGeom>
          <a:solidFill>
            <a:srgbClr val="FFFFFF"/>
          </a:solidFill>
          <a:ln w="25400" cap="flat" cmpd="sng" algn="ctr">
            <a:solidFill>
              <a:srgbClr val="E2007A"/>
            </a:solidFill>
            <a:prstDash val="solid"/>
            <a:bevel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9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Localización geográfica</a:t>
            </a:r>
            <a:endParaRPr kumimoji="0" lang="es-CO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 Sans" pitchFamily="34" charset="0"/>
              <a:ea typeface="Open Sans" pitchFamily="34" charset="0"/>
              <a:cs typeface="Open Sans" pitchFamily="34" charset="0"/>
              <a:sym typeface="Calibri" pitchFamily="34" charset="0"/>
            </a:endParaRPr>
          </a:p>
        </p:txBody>
      </p:sp>
      <p:sp>
        <p:nvSpPr>
          <p:cNvPr id="31" name="30 Llamada rectangular"/>
          <p:cNvSpPr/>
          <p:nvPr/>
        </p:nvSpPr>
        <p:spPr bwMode="auto">
          <a:xfrm>
            <a:off x="3055256" y="960378"/>
            <a:ext cx="2016224" cy="246221"/>
          </a:xfrm>
          <a:prstGeom prst="wedgeRectCallout">
            <a:avLst>
              <a:gd name="adj1" fmla="val 52715"/>
              <a:gd name="adj2" fmla="val 228963"/>
            </a:avLst>
          </a:prstGeom>
          <a:solidFill>
            <a:srgbClr val="FFFFFF"/>
          </a:solidFill>
          <a:ln w="25400" cap="flat" cmpd="sng" algn="ctr">
            <a:solidFill>
              <a:srgbClr val="E2007A"/>
            </a:solidFill>
            <a:prstDash val="solid"/>
            <a:bevel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10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Frecuencia/ periodo tiempo</a:t>
            </a:r>
            <a:endParaRPr kumimoji="0" lang="es-CO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 Sans" pitchFamily="34" charset="0"/>
              <a:ea typeface="Open Sans" pitchFamily="34" charset="0"/>
              <a:cs typeface="Open Sans" pitchFamily="34" charset="0"/>
              <a:sym typeface="Calibri" pitchFamily="34" charset="0"/>
            </a:endParaRPr>
          </a:p>
        </p:txBody>
      </p:sp>
      <p:sp>
        <p:nvSpPr>
          <p:cNvPr id="32" name="31 Llamada rectangular"/>
          <p:cNvSpPr/>
          <p:nvPr/>
        </p:nvSpPr>
        <p:spPr bwMode="auto">
          <a:xfrm>
            <a:off x="6156176" y="1064253"/>
            <a:ext cx="1224136" cy="246221"/>
          </a:xfrm>
          <a:prstGeom prst="wedgeRectCallout">
            <a:avLst>
              <a:gd name="adj1" fmla="val 17187"/>
              <a:gd name="adj2" fmla="val 280543"/>
            </a:avLst>
          </a:prstGeom>
          <a:solidFill>
            <a:srgbClr val="FFFFFF"/>
          </a:solidFill>
          <a:ln w="25400" cap="flat" cmpd="sng" algn="ctr">
            <a:solidFill>
              <a:srgbClr val="E2007A"/>
            </a:solidFill>
            <a:prstDash val="solid"/>
            <a:bevel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ea typeface="Open Sans" pitchFamily="34" charset="0"/>
                <a:cs typeface="Open Sans" pitchFamily="34" charset="0"/>
                <a:sym typeface="Calibri" pitchFamily="34" charset="0"/>
              </a:rPr>
              <a:t>Nivel</a:t>
            </a:r>
            <a:r>
              <a:rPr kumimoji="0" lang="es-CO" sz="1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ea typeface="Open Sans" pitchFamily="34" charset="0"/>
                <a:cs typeface="Open Sans" pitchFamily="34" charset="0"/>
                <a:sym typeface="Calibri" pitchFamily="34" charset="0"/>
              </a:rPr>
              <a:t> de ingresos</a:t>
            </a:r>
            <a:endParaRPr kumimoji="0" lang="es-CO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 Sans" pitchFamily="34" charset="0"/>
              <a:ea typeface="Open Sans" pitchFamily="34" charset="0"/>
              <a:cs typeface="Open Sans" pitchFamily="34" charset="0"/>
              <a:sym typeface="Calibri" pitchFamily="34" charset="0"/>
            </a:endParaRPr>
          </a:p>
        </p:txBody>
      </p:sp>
      <p:sp>
        <p:nvSpPr>
          <p:cNvPr id="33" name="32 Llamada rectangular"/>
          <p:cNvSpPr/>
          <p:nvPr/>
        </p:nvSpPr>
        <p:spPr bwMode="auto">
          <a:xfrm>
            <a:off x="5377436" y="4396992"/>
            <a:ext cx="778743" cy="246221"/>
          </a:xfrm>
          <a:prstGeom prst="wedgeRectCallout">
            <a:avLst>
              <a:gd name="adj1" fmla="val -87254"/>
              <a:gd name="adj2" fmla="val -137496"/>
            </a:avLst>
          </a:prstGeom>
          <a:solidFill>
            <a:srgbClr val="FFFFFF"/>
          </a:solidFill>
          <a:ln w="25400" cap="flat" cmpd="sng" algn="ctr">
            <a:solidFill>
              <a:srgbClr val="E2007A"/>
            </a:solidFill>
            <a:prstDash val="solid"/>
            <a:bevel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ea typeface="Open Sans" pitchFamily="34" charset="0"/>
                <a:cs typeface="Open Sans" pitchFamily="34" charset="0"/>
                <a:sym typeface="Calibri" pitchFamily="34" charset="0"/>
              </a:rPr>
              <a:t>Fuente</a:t>
            </a:r>
          </a:p>
        </p:txBody>
      </p:sp>
      <p:sp>
        <p:nvSpPr>
          <p:cNvPr id="34" name="33 Llamada con línea 1"/>
          <p:cNvSpPr/>
          <p:nvPr/>
        </p:nvSpPr>
        <p:spPr bwMode="auto">
          <a:xfrm>
            <a:off x="5795138" y="752630"/>
            <a:ext cx="1210791" cy="246221"/>
          </a:xfrm>
          <a:prstGeom prst="borderCallout1">
            <a:avLst>
              <a:gd name="adj1" fmla="val 4995"/>
              <a:gd name="adj2" fmla="val -466"/>
              <a:gd name="adj3" fmla="val 458468"/>
              <a:gd name="adj4" fmla="val -4103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ea typeface="Open Sans" pitchFamily="34" charset="0"/>
                <a:cs typeface="Open Sans" pitchFamily="34" charset="0"/>
                <a:sym typeface="Calibri" pitchFamily="34" charset="0"/>
              </a:rPr>
              <a:t>DIVIPOLA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5292080" y="2214148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O" sz="1200" dirty="0">
                <a:latin typeface="Open Sans" pitchFamily="34" charset="0"/>
                <a:ea typeface="Open Sans" pitchFamily="34" charset="0"/>
                <a:cs typeface="Open Sans" pitchFamily="34" charset="0"/>
                <a:sym typeface="Helvetica Neue" charset="0"/>
              </a:rPr>
              <a:t>Describe cómo se estructura la información en una base de datos específica. I</a:t>
            </a:r>
            <a:r>
              <a:rPr lang="es-CO" sz="12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ncluye información acerca de cómo los conceptos se asocian con las medidas, las dimensiones y los atributos de un cubo de datos. </a:t>
            </a:r>
          </a:p>
        </p:txBody>
      </p:sp>
      <p:pic>
        <p:nvPicPr>
          <p:cNvPr id="36" name="3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09290"/>
            <a:ext cx="1505199" cy="146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8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4221605" y="1259962"/>
            <a:ext cx="1358504" cy="509439"/>
            <a:chOff x="2581309" y="2415"/>
            <a:chExt cx="1358504" cy="679252"/>
          </a:xfrm>
        </p:grpSpPr>
        <p:sp>
          <p:nvSpPr>
            <p:cNvPr id="3" name="2 Rectángulo redondeado"/>
            <p:cNvSpPr/>
            <p:nvPr/>
          </p:nvSpPr>
          <p:spPr>
            <a:xfrm>
              <a:off x="2581309" y="2415"/>
              <a:ext cx="1358504" cy="679252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2601204" y="22310"/>
              <a:ext cx="1318714" cy="63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s-CO" sz="160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Línea Tecnológica</a:t>
              </a:r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5233284" y="1904617"/>
            <a:ext cx="1420357" cy="509439"/>
            <a:chOff x="2853010" y="1700546"/>
            <a:chExt cx="1086803" cy="679252"/>
          </a:xfrm>
        </p:grpSpPr>
        <p:sp>
          <p:nvSpPr>
            <p:cNvPr id="6" name="5 Rectángulo redondeado"/>
            <p:cNvSpPr/>
            <p:nvPr/>
          </p:nvSpPr>
          <p:spPr>
            <a:xfrm>
              <a:off x="2853010" y="1700546"/>
              <a:ext cx="1086803" cy="67925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2872905" y="1720441"/>
              <a:ext cx="1047013" cy="63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es-CO" altLang="es-CO" sz="120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Data Structure Wizard </a:t>
              </a:r>
              <a:r>
                <a:rPr lang="es-CO" altLang="es-CO" sz="1200" kern="1200" dirty="0" smtClean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endParaRPr lang="es-CO" sz="1200" kern="1200" dirty="0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5239875" y="2524790"/>
            <a:ext cx="1420357" cy="509439"/>
            <a:chOff x="2853010" y="2549612"/>
            <a:chExt cx="1420357" cy="679252"/>
          </a:xfrm>
        </p:grpSpPr>
        <p:sp>
          <p:nvSpPr>
            <p:cNvPr id="9" name="8 Rectángulo redondeado"/>
            <p:cNvSpPr/>
            <p:nvPr/>
          </p:nvSpPr>
          <p:spPr>
            <a:xfrm>
              <a:off x="2853010" y="2549612"/>
              <a:ext cx="1420357" cy="67925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2872905" y="2569507"/>
              <a:ext cx="1374461" cy="63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es-CO" altLang="es-CO" sz="120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Mapping Assistant</a:t>
              </a: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5233281" y="3175652"/>
            <a:ext cx="1394356" cy="509439"/>
            <a:chOff x="2853010" y="3398677"/>
            <a:chExt cx="1086803" cy="679252"/>
          </a:xfrm>
        </p:grpSpPr>
        <p:sp>
          <p:nvSpPr>
            <p:cNvPr id="12" name="11 Rectángulo redondeado"/>
            <p:cNvSpPr/>
            <p:nvPr/>
          </p:nvSpPr>
          <p:spPr>
            <a:xfrm>
              <a:off x="2853010" y="3398677"/>
              <a:ext cx="1086803" cy="67925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2872905" y="3418572"/>
              <a:ext cx="1047013" cy="63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es-CO" altLang="es-CO" sz="120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Web Service</a:t>
              </a: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5233284" y="3934519"/>
            <a:ext cx="1368831" cy="509439"/>
            <a:chOff x="2853010" y="4247743"/>
            <a:chExt cx="1086803" cy="679252"/>
          </a:xfrm>
        </p:grpSpPr>
        <p:sp>
          <p:nvSpPr>
            <p:cNvPr id="15" name="14 Rectángulo redondeado"/>
            <p:cNvSpPr/>
            <p:nvPr/>
          </p:nvSpPr>
          <p:spPr>
            <a:xfrm>
              <a:off x="2853010" y="4247743"/>
              <a:ext cx="1086803" cy="67925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2872905" y="4267638"/>
              <a:ext cx="1047013" cy="63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es-CO" altLang="es-CO" sz="120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Web Client</a:t>
              </a: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2699790" y="2962410"/>
            <a:ext cx="2022910" cy="509439"/>
            <a:chOff x="2853010" y="851480"/>
            <a:chExt cx="1086803" cy="679252"/>
          </a:xfrm>
        </p:grpSpPr>
        <p:sp>
          <p:nvSpPr>
            <p:cNvPr id="18" name="17 Rectángulo redondeado"/>
            <p:cNvSpPr/>
            <p:nvPr/>
          </p:nvSpPr>
          <p:spPr>
            <a:xfrm>
              <a:off x="2853010" y="851480"/>
              <a:ext cx="1086803" cy="67925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001">
              <a:schemeClr val="dk1"/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18 Rectángulo"/>
            <p:cNvSpPr/>
            <p:nvPr/>
          </p:nvSpPr>
          <p:spPr>
            <a:xfrm>
              <a:off x="2872904" y="871373"/>
              <a:ext cx="1047013" cy="63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es-CO" sz="14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Implementación del SDMX-</a:t>
              </a:r>
              <a:r>
                <a:rPr lang="es-CO" sz="1400" dirty="0" err="1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RI</a:t>
              </a:r>
              <a:endParaRPr lang="es-CO" sz="1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20" name="Conector recto 5"/>
          <p:cNvSpPr/>
          <p:nvPr/>
        </p:nvSpPr>
        <p:spPr>
          <a:xfrm>
            <a:off x="5077536" y="1754480"/>
            <a:ext cx="135850" cy="38207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09439"/>
                </a:lnTo>
                <a:lnTo>
                  <a:pt x="135850" y="509439"/>
                </a:lnTo>
              </a:path>
            </a:pathLst>
          </a:custGeom>
          <a:noFill/>
        </p:spPr>
        <p:style>
          <a:lnRef idx="2">
            <a:schemeClr val="dk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Conector recto 8"/>
          <p:cNvSpPr/>
          <p:nvPr/>
        </p:nvSpPr>
        <p:spPr>
          <a:xfrm>
            <a:off x="5077536" y="1757445"/>
            <a:ext cx="135850" cy="101887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358504"/>
                </a:lnTo>
                <a:lnTo>
                  <a:pt x="135850" y="1358504"/>
                </a:lnTo>
              </a:path>
            </a:pathLst>
          </a:custGeom>
          <a:noFill/>
        </p:spPr>
        <p:style>
          <a:lnRef idx="2">
            <a:schemeClr val="dk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Conector recto 11"/>
          <p:cNvSpPr/>
          <p:nvPr/>
        </p:nvSpPr>
        <p:spPr>
          <a:xfrm>
            <a:off x="5077536" y="1757446"/>
            <a:ext cx="135850" cy="165567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07570"/>
                </a:lnTo>
                <a:lnTo>
                  <a:pt x="135850" y="2207570"/>
                </a:lnTo>
              </a:path>
            </a:pathLst>
          </a:custGeom>
          <a:noFill/>
        </p:spPr>
        <p:style>
          <a:lnRef idx="2">
            <a:schemeClr val="dk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Conector recto 8"/>
          <p:cNvSpPr/>
          <p:nvPr/>
        </p:nvSpPr>
        <p:spPr>
          <a:xfrm>
            <a:off x="5084219" y="3209055"/>
            <a:ext cx="135850" cy="101887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358504"/>
                </a:lnTo>
                <a:lnTo>
                  <a:pt x="135850" y="1358504"/>
                </a:lnTo>
              </a:path>
            </a:pathLst>
          </a:custGeom>
          <a:noFill/>
        </p:spPr>
        <p:style>
          <a:lnRef idx="2">
            <a:schemeClr val="dk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object 898"/>
          <p:cNvSpPr txBox="1"/>
          <p:nvPr/>
        </p:nvSpPr>
        <p:spPr>
          <a:xfrm>
            <a:off x="110100" y="281711"/>
            <a:ext cx="619009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da-DK" b="1" spc="95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Líneas de trabajo SDMX</a:t>
            </a:r>
            <a:endParaRPr lang="da-DK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80" b="18216"/>
          <a:stretch/>
        </p:blipFill>
        <p:spPr bwMode="auto">
          <a:xfrm>
            <a:off x="899589" y="2021492"/>
            <a:ext cx="1555976" cy="190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25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898"/>
          <p:cNvSpPr txBox="1"/>
          <p:nvPr/>
        </p:nvSpPr>
        <p:spPr>
          <a:xfrm>
            <a:off x="57987" y="123478"/>
            <a:ext cx="5378109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s-CO" sz="1900" b="1" spc="95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¿Qué implica implementar el estándar </a:t>
            </a:r>
            <a:endParaRPr lang="es-CO" sz="1900" b="1" spc="95" dirty="0" smtClean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12700"/>
            <a:r>
              <a:rPr lang="es-CO" sz="1900" b="1" spc="95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en </a:t>
            </a:r>
            <a:r>
              <a:rPr lang="es-CO" sz="1900" b="1" spc="95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una entidad?</a:t>
            </a:r>
            <a:endParaRPr lang="da-DK" sz="19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7" name="Rectángulo 52"/>
          <p:cNvSpPr/>
          <p:nvPr/>
        </p:nvSpPr>
        <p:spPr>
          <a:xfrm>
            <a:off x="4714123" y="2848236"/>
            <a:ext cx="4190304" cy="1566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8" name="Rectángulo 51"/>
          <p:cNvSpPr/>
          <p:nvPr/>
        </p:nvSpPr>
        <p:spPr>
          <a:xfrm>
            <a:off x="358816" y="2848234"/>
            <a:ext cx="4164465" cy="1566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9" name="Rectángulo 50"/>
          <p:cNvSpPr/>
          <p:nvPr/>
        </p:nvSpPr>
        <p:spPr>
          <a:xfrm>
            <a:off x="4714125" y="1226934"/>
            <a:ext cx="4164465" cy="1502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0" name="Rectángulo 1"/>
          <p:cNvSpPr/>
          <p:nvPr/>
        </p:nvSpPr>
        <p:spPr>
          <a:xfrm>
            <a:off x="371584" y="1226934"/>
            <a:ext cx="4164465" cy="1493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1" name="1 Rectángulo"/>
          <p:cNvSpPr/>
          <p:nvPr/>
        </p:nvSpPr>
        <p:spPr>
          <a:xfrm>
            <a:off x="371619" y="1226934"/>
            <a:ext cx="4164465" cy="2500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Preparación</a:t>
            </a:r>
          </a:p>
        </p:txBody>
      </p:sp>
      <p:grpSp>
        <p:nvGrpSpPr>
          <p:cNvPr id="32" name="Grupo 3"/>
          <p:cNvGrpSpPr/>
          <p:nvPr/>
        </p:nvGrpSpPr>
        <p:grpSpPr>
          <a:xfrm>
            <a:off x="2039610" y="2203016"/>
            <a:ext cx="826314" cy="317647"/>
            <a:chOff x="3908368" y="4247198"/>
            <a:chExt cx="1293961" cy="692615"/>
          </a:xfrm>
        </p:grpSpPr>
        <p:pic>
          <p:nvPicPr>
            <p:cNvPr id="3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8368" y="4253548"/>
              <a:ext cx="686265" cy="686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6064" y="4247198"/>
              <a:ext cx="686265" cy="686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5" name="AutoShape 13"/>
          <p:cNvSpPr>
            <a:spLocks noChangeArrowheads="1"/>
          </p:cNvSpPr>
          <p:nvPr/>
        </p:nvSpPr>
        <p:spPr bwMode="auto">
          <a:xfrm>
            <a:off x="1785556" y="1756874"/>
            <a:ext cx="1373464" cy="360712"/>
          </a:xfrm>
          <a:prstGeom prst="leftRightArrowCallout">
            <a:avLst>
              <a:gd name="adj1" fmla="val 25000"/>
              <a:gd name="adj2" fmla="val 24537"/>
              <a:gd name="adj3" fmla="val 29410"/>
              <a:gd name="adj4" fmla="val 62519"/>
            </a:avLst>
          </a:prstGeom>
          <a:solidFill>
            <a:srgbClr val="C00000"/>
          </a:solidFill>
          <a:ln w="9525" cap="flat">
            <a:noFill/>
            <a:round/>
            <a:headEnd/>
            <a:tailEnd/>
          </a:ln>
          <a:effectLst/>
          <a:extLst/>
        </p:spPr>
        <p:txBody>
          <a:bodyPr wrap="none" lIns="90000" tIns="61632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es-CO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Mesas 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es-CO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de Trabajo</a:t>
            </a:r>
          </a:p>
        </p:txBody>
      </p:sp>
      <p:grpSp>
        <p:nvGrpSpPr>
          <p:cNvPr id="36" name="Grupo 2"/>
          <p:cNvGrpSpPr/>
          <p:nvPr/>
        </p:nvGrpSpPr>
        <p:grpSpPr>
          <a:xfrm>
            <a:off x="783004" y="1665769"/>
            <a:ext cx="981428" cy="604586"/>
            <a:chOff x="896361" y="2748881"/>
            <a:chExt cx="2435525" cy="2176732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7789" y="2748881"/>
              <a:ext cx="1093734" cy="11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361" y="2875356"/>
              <a:ext cx="1175050" cy="1172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921" y="3706778"/>
              <a:ext cx="1256365" cy="1218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6836" y="3548068"/>
              <a:ext cx="1175050" cy="1215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1" name="42 CuadroTexto"/>
          <p:cNvSpPr txBox="1"/>
          <p:nvPr/>
        </p:nvSpPr>
        <p:spPr>
          <a:xfrm>
            <a:off x="786253" y="2333085"/>
            <a:ext cx="10230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9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ENTIDADES</a:t>
            </a:r>
            <a:endParaRPr lang="es-ES" sz="9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3" name="1 Rectángulo"/>
          <p:cNvSpPr/>
          <p:nvPr/>
        </p:nvSpPr>
        <p:spPr>
          <a:xfrm>
            <a:off x="4714125" y="1228548"/>
            <a:ext cx="4164465" cy="251693"/>
          </a:xfrm>
          <a:prstGeom prst="rect">
            <a:avLst/>
          </a:prstGeom>
          <a:solidFill>
            <a:srgbClr val="EE6C0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Modelamiento</a:t>
            </a:r>
            <a:endParaRPr lang="es-E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333" b="88889" l="0" r="100000">
                        <a14:foregroundMark x1="36910" y1="59722" x2="36910" y2="59722"/>
                        <a14:foregroundMark x1="52790" y1="44444" x2="52790" y2="44444"/>
                        <a14:foregroundMark x1="61373" y1="45833" x2="61373" y2="45833"/>
                        <a14:foregroundMark x1="86266" y1="51389" x2="86266" y2="51389"/>
                        <a14:foregroundMark x1="45494" y1="43056" x2="45494" y2="43056"/>
                        <a14:foregroundMark x1="76395" y1="45833" x2="76395" y2="45833"/>
                        <a14:foregroundMark x1="68670" y1="43056" x2="68670" y2="43056"/>
                        <a14:backgroundMark x1="27897" y1="27778" x2="27897" y2="2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806" y="1774427"/>
            <a:ext cx="768822" cy="17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395" y="1712240"/>
            <a:ext cx="1221977" cy="72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364" y="1762904"/>
            <a:ext cx="693528" cy="52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" name="Pentágono 4"/>
          <p:cNvSpPr/>
          <p:nvPr/>
        </p:nvSpPr>
        <p:spPr>
          <a:xfrm>
            <a:off x="6225006" y="2035816"/>
            <a:ext cx="1418443" cy="402475"/>
          </a:xfrm>
          <a:prstGeom prst="homePlate">
            <a:avLst/>
          </a:prstGeom>
          <a:solidFill>
            <a:srgbClr val="E46C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es-CO" sz="1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Modelo 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es-CO" sz="1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de Información</a:t>
            </a:r>
          </a:p>
        </p:txBody>
      </p:sp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83" y="1705134"/>
            <a:ext cx="422358" cy="3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" name="1 Rectángulo"/>
          <p:cNvSpPr/>
          <p:nvPr/>
        </p:nvSpPr>
        <p:spPr>
          <a:xfrm>
            <a:off x="358813" y="2848235"/>
            <a:ext cx="4164430" cy="247673"/>
          </a:xfrm>
          <a:prstGeom prst="rect">
            <a:avLst/>
          </a:prstGeom>
          <a:solidFill>
            <a:srgbClr val="295A8F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Implementación</a:t>
            </a:r>
            <a:endParaRPr lang="es-E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432" y="3839178"/>
            <a:ext cx="673800" cy="5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07" y="3125176"/>
            <a:ext cx="743449" cy="55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541" y="3215743"/>
            <a:ext cx="595580" cy="44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" name="AutoShape 9"/>
          <p:cNvSpPr>
            <a:spLocks noChangeArrowheads="1"/>
          </p:cNvSpPr>
          <p:nvPr/>
        </p:nvSpPr>
        <p:spPr bwMode="auto">
          <a:xfrm rot="5400000">
            <a:off x="2083349" y="2559986"/>
            <a:ext cx="902631" cy="1734083"/>
          </a:xfrm>
          <a:custGeom>
            <a:avLst/>
            <a:gdLst>
              <a:gd name="G0" fmla="+- 4300 0 0"/>
              <a:gd name="G1" fmla="+- 6500 0 0"/>
              <a:gd name="G2" fmla="+- 8600 0 0"/>
              <a:gd name="G3" fmla="+- 21600 0 6500"/>
              <a:gd name="G4" fmla="+- 21600 0 8600"/>
              <a:gd name="G5" fmla="+- 21600 0 4300"/>
              <a:gd name="T0" fmla="*/ G2 w 21600"/>
              <a:gd name="T1" fmla="*/ G2 h 21600"/>
              <a:gd name="T2" fmla="*/ G5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8600" y="4300"/>
                </a:moveTo>
                <a:lnTo>
                  <a:pt x="6500" y="4300"/>
                </a:lnTo>
                <a:lnTo>
                  <a:pt x="10800" y="0"/>
                </a:lnTo>
                <a:lnTo>
                  <a:pt x="15100" y="4300"/>
                </a:lnTo>
                <a:lnTo>
                  <a:pt x="13000" y="4300"/>
                </a:lnTo>
                <a:lnTo>
                  <a:pt x="13000" y="8600"/>
                </a:lnTo>
                <a:lnTo>
                  <a:pt x="17300" y="8600"/>
                </a:lnTo>
                <a:lnTo>
                  <a:pt x="17300" y="6500"/>
                </a:lnTo>
                <a:lnTo>
                  <a:pt x="21600" y="10800"/>
                </a:lnTo>
                <a:lnTo>
                  <a:pt x="17300" y="15100"/>
                </a:lnTo>
                <a:lnTo>
                  <a:pt x="17300" y="13000"/>
                </a:lnTo>
                <a:lnTo>
                  <a:pt x="13000" y="13000"/>
                </a:lnTo>
                <a:lnTo>
                  <a:pt x="13000" y="17300"/>
                </a:lnTo>
                <a:lnTo>
                  <a:pt x="15100" y="17300"/>
                </a:lnTo>
                <a:lnTo>
                  <a:pt x="10800" y="21600"/>
                </a:lnTo>
                <a:lnTo>
                  <a:pt x="6500" y="17300"/>
                </a:lnTo>
                <a:lnTo>
                  <a:pt x="8600" y="17300"/>
                </a:lnTo>
                <a:close/>
              </a:path>
            </a:pathLst>
          </a:custGeom>
          <a:solidFill>
            <a:srgbClr val="295A8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s-E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4" name="43 CuadroTexto"/>
          <p:cNvSpPr txBox="1"/>
          <p:nvPr/>
        </p:nvSpPr>
        <p:spPr>
          <a:xfrm>
            <a:off x="2385638" y="3921466"/>
            <a:ext cx="11976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Base de datos en lenguaje común</a:t>
            </a:r>
          </a:p>
          <a:p>
            <a:endParaRPr lang="es-ES" sz="9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5" name="1 Rectángulo"/>
          <p:cNvSpPr/>
          <p:nvPr/>
        </p:nvSpPr>
        <p:spPr>
          <a:xfrm>
            <a:off x="4714123" y="2848235"/>
            <a:ext cx="4164464" cy="254952"/>
          </a:xfrm>
          <a:prstGeom prst="rect">
            <a:avLst/>
          </a:prstGeom>
          <a:solidFill>
            <a:srgbClr val="259F1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Producción</a:t>
            </a:r>
            <a:endParaRPr lang="es-E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535" y="3314990"/>
            <a:ext cx="606765" cy="455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861" y="3269385"/>
            <a:ext cx="388966" cy="2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473" y="3426605"/>
            <a:ext cx="432715" cy="25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056" y="3592875"/>
            <a:ext cx="406863" cy="305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" name="30 Flecha izquierda y derecha"/>
          <p:cNvSpPr/>
          <p:nvPr/>
        </p:nvSpPr>
        <p:spPr>
          <a:xfrm>
            <a:off x="5220075" y="3434302"/>
            <a:ext cx="1000719" cy="324168"/>
          </a:xfrm>
          <a:prstGeom prst="leftRightArrow">
            <a:avLst>
              <a:gd name="adj1" fmla="val 61751"/>
              <a:gd name="adj2" fmla="val 47262"/>
            </a:avLst>
          </a:prstGeom>
          <a:solidFill>
            <a:srgbClr val="259F1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x-none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Consulta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1" name="5 Flecha a la derecha con bandas"/>
          <p:cNvSpPr/>
          <p:nvPr/>
        </p:nvSpPr>
        <p:spPr>
          <a:xfrm>
            <a:off x="7484292" y="3435540"/>
            <a:ext cx="904135" cy="313106"/>
          </a:xfrm>
          <a:prstGeom prst="stripedRightArrow">
            <a:avLst/>
          </a:prstGeom>
          <a:solidFill>
            <a:srgbClr val="259F1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x-none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Produce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2" name="23 CuadroTexto"/>
          <p:cNvSpPr txBox="1"/>
          <p:nvPr/>
        </p:nvSpPr>
        <p:spPr>
          <a:xfrm>
            <a:off x="4572000" y="3784051"/>
            <a:ext cx="12371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9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Servicios web SDMX de la entidad</a:t>
            </a:r>
            <a:endParaRPr lang="es-ES" sz="9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3" name="31 CuadroTexto"/>
          <p:cNvSpPr txBox="1"/>
          <p:nvPr/>
        </p:nvSpPr>
        <p:spPr>
          <a:xfrm>
            <a:off x="7587675" y="3901479"/>
            <a:ext cx="141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</a:pPr>
            <a:r>
              <a:rPr lang="es-CO" sz="9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Visualizaciones</a:t>
            </a:r>
          </a:p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</a:pPr>
            <a:r>
              <a:rPr lang="es-CO" sz="9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(gráficas, tablas, mapas)</a:t>
            </a:r>
          </a:p>
          <a:p>
            <a:pPr algn="ctr"/>
            <a:endParaRPr lang="es-ES" sz="9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333" b="88889" l="0" r="100000">
                        <a14:foregroundMark x1="36910" y1="59722" x2="36910" y2="59722"/>
                        <a14:foregroundMark x1="52790" y1="44444" x2="52790" y2="44444"/>
                        <a14:foregroundMark x1="61373" y1="45833" x2="61373" y2="45833"/>
                        <a14:foregroundMark x1="86266" y1="51389" x2="86266" y2="51389"/>
                        <a14:foregroundMark x1="45494" y1="43056" x2="45494" y2="43056"/>
                        <a14:foregroundMark x1="76395" y1="45833" x2="76395" y2="45833"/>
                        <a14:foregroundMark x1="68670" y1="43056" x2="68670" y2="43056"/>
                        <a14:backgroundMark x1="27897" y1="27778" x2="27897" y2="2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797" y="2279855"/>
            <a:ext cx="768822" cy="17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333" b="88889" l="0" r="100000">
                        <a14:foregroundMark x1="36910" y1="59722" x2="36910" y2="59722"/>
                        <a14:foregroundMark x1="52790" y1="44444" x2="52790" y2="44444"/>
                        <a14:foregroundMark x1="61373" y1="45833" x2="61373" y2="45833"/>
                        <a14:foregroundMark x1="86266" y1="51389" x2="86266" y2="51389"/>
                        <a14:foregroundMark x1="45494" y1="43056" x2="45494" y2="43056"/>
                        <a14:foregroundMark x1="76395" y1="45833" x2="76395" y2="45833"/>
                        <a14:foregroundMark x1="68670" y1="43056" x2="68670" y2="43056"/>
                        <a14:backgroundMark x1="27897" y1="27778" x2="27897" y2="2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57" y="3700160"/>
            <a:ext cx="768822" cy="17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OIJ - Min Justicia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63638"/>
            <a:ext cx="1211869" cy="34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42 CuadroTexto"/>
          <p:cNvSpPr txBox="1"/>
          <p:nvPr/>
        </p:nvSpPr>
        <p:spPr>
          <a:xfrm>
            <a:off x="3347867" y="1947631"/>
            <a:ext cx="102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Comité de Información</a:t>
            </a:r>
            <a:endParaRPr lang="es-ES" sz="9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028" name="Picture 4" descr="http://www.politicacriminal.gov.co/portals/0/Botones/banner%20sistema%20informacion.jpg?ver=2017-03-06-112631-110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9" t="16436" r="18267" b="15037"/>
          <a:stretch/>
        </p:blipFill>
        <p:spPr bwMode="auto">
          <a:xfrm>
            <a:off x="6180172" y="3489853"/>
            <a:ext cx="1344156" cy="23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98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898"/>
          <p:cNvSpPr txBox="1"/>
          <p:nvPr/>
        </p:nvSpPr>
        <p:spPr>
          <a:xfrm>
            <a:off x="110103" y="195486"/>
            <a:ext cx="5378109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s-CO" sz="1900" b="1" spc="95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Ejemplo de aplicación del estándar </a:t>
            </a:r>
          </a:p>
          <a:p>
            <a:pPr marL="12700"/>
            <a:r>
              <a:rPr lang="es-CO" sz="1900" b="1" spc="95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SDMX</a:t>
            </a:r>
            <a:endParaRPr lang="da-DK" sz="19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91347"/>
            <a:ext cx="7342220" cy="381265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90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20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1718" b="1"/>
          <a:stretch/>
        </p:blipFill>
        <p:spPr bwMode="auto">
          <a:xfrm>
            <a:off x="0" y="5028914"/>
            <a:ext cx="9144000" cy="1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0374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98"/>
          <p:cNvSpPr txBox="1"/>
          <p:nvPr/>
        </p:nvSpPr>
        <p:spPr>
          <a:xfrm>
            <a:off x="251520" y="284157"/>
            <a:ext cx="6190092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da-DK" sz="1900" b="1" spc="95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¿Qué es el SDMX?</a:t>
            </a:r>
            <a:endParaRPr lang="da-DK" sz="19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4125031" y="3300221"/>
            <a:ext cx="1815121" cy="1355935"/>
            <a:chOff x="989380" y="2358566"/>
            <a:chExt cx="1149705" cy="987056"/>
          </a:xfrm>
          <a:solidFill>
            <a:schemeClr val="bg1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" name="3 Hexágono"/>
            <p:cNvSpPr/>
            <p:nvPr/>
          </p:nvSpPr>
          <p:spPr>
            <a:xfrm>
              <a:off x="989380" y="2358566"/>
              <a:ext cx="1149705" cy="98705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Hexágono 4"/>
            <p:cNvSpPr/>
            <p:nvPr/>
          </p:nvSpPr>
          <p:spPr>
            <a:xfrm>
              <a:off x="1204011" y="2467652"/>
              <a:ext cx="729824" cy="7235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8890" rIns="0" bIns="8890" numCol="1" spcCol="1270" anchor="ctr" anchorCtr="0">
              <a:noAutofit/>
            </a:bodyPr>
            <a:lstStyle/>
            <a:p>
              <a:pPr lvl="0" algn="ctr"/>
              <a:r>
                <a:rPr lang="es-CO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itchFamily="34" charset="0"/>
                  <a:ea typeface="Open Sans" pitchFamily="34" charset="0"/>
                  <a:cs typeface="Open Sans" pitchFamily="34" charset="0"/>
                </a:rPr>
                <a:t>Contribuye a mejorar la transmisión y la difusión de información entre entidades</a:t>
              </a: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2513039" y="2511202"/>
            <a:ext cx="1837222" cy="1528315"/>
            <a:chOff x="989380" y="1267208"/>
            <a:chExt cx="1149705" cy="987056"/>
          </a:xfrm>
          <a:solidFill>
            <a:schemeClr val="bg1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6 Hexágono"/>
            <p:cNvSpPr/>
            <p:nvPr/>
          </p:nvSpPr>
          <p:spPr>
            <a:xfrm>
              <a:off x="989380" y="1267208"/>
              <a:ext cx="1149705" cy="98705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Hexágono 10"/>
            <p:cNvSpPr/>
            <p:nvPr/>
          </p:nvSpPr>
          <p:spPr>
            <a:xfrm>
              <a:off x="1211904" y="1464149"/>
              <a:ext cx="733572" cy="68341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8890" rIns="0" bIns="8890" numCol="1" spcCol="1270" anchor="ctr" anchorCtr="0">
              <a:noAutofit/>
            </a:bodyPr>
            <a:lstStyle/>
            <a:p>
              <a:pPr algn="ctr" defTabSz="311150">
                <a:lnSpc>
                  <a:spcPct val="90000"/>
                </a:lnSpc>
                <a:spcAft>
                  <a:spcPct val="35000"/>
                </a:spcAft>
              </a:pPr>
              <a:r>
                <a:rPr lang="es-CO" sz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itchFamily="34" charset="0"/>
                  <a:ea typeface="Open Sans" pitchFamily="34" charset="0"/>
                  <a:cs typeface="Open Sans" pitchFamily="34" charset="0"/>
                </a:rPr>
                <a:t>Es un estándar internacional para modernizar el proceso de intercambio de la información</a:t>
              </a:r>
            </a:p>
            <a:p>
              <a:pPr lvl="0" algn="ctr" defTabSz="311150">
                <a:lnSpc>
                  <a:spcPct val="90000"/>
                </a:lnSpc>
                <a:spcAft>
                  <a:spcPct val="35000"/>
                </a:spcAft>
              </a:pPr>
              <a:endParaRPr lang="es-CO" altLang="es-CO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9" name="8 Hexágono"/>
          <p:cNvSpPr/>
          <p:nvPr/>
        </p:nvSpPr>
        <p:spPr>
          <a:xfrm>
            <a:off x="1115616" y="1703828"/>
            <a:ext cx="1678476" cy="1510396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77"/>
          <a:stretch/>
        </p:blipFill>
        <p:spPr>
          <a:xfrm>
            <a:off x="1302369" y="1889711"/>
            <a:ext cx="1325415" cy="1042079"/>
          </a:xfrm>
          <a:prstGeom prst="rect">
            <a:avLst/>
          </a:prstGeom>
        </p:spPr>
      </p:pic>
      <p:sp>
        <p:nvSpPr>
          <p:cNvPr id="11" name="10 Hexágono"/>
          <p:cNvSpPr/>
          <p:nvPr/>
        </p:nvSpPr>
        <p:spPr>
          <a:xfrm>
            <a:off x="5653946" y="2467473"/>
            <a:ext cx="1582350" cy="136142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977" y="2528167"/>
            <a:ext cx="1012703" cy="1012703"/>
          </a:xfrm>
          <a:prstGeom prst="rect">
            <a:avLst/>
          </a:prstGeom>
        </p:spPr>
      </p:pic>
      <p:sp>
        <p:nvSpPr>
          <p:cNvPr id="13" name="12 Hexágono"/>
          <p:cNvSpPr/>
          <p:nvPr/>
        </p:nvSpPr>
        <p:spPr>
          <a:xfrm>
            <a:off x="2699792" y="1059582"/>
            <a:ext cx="1567530" cy="136142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" name="13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54"/>
          <a:stretch/>
        </p:blipFill>
        <p:spPr>
          <a:xfrm>
            <a:off x="2843808" y="1203598"/>
            <a:ext cx="1299566" cy="924592"/>
          </a:xfrm>
          <a:prstGeom prst="rect">
            <a:avLst/>
          </a:prstGeom>
        </p:spPr>
      </p:pic>
      <p:grpSp>
        <p:nvGrpSpPr>
          <p:cNvPr id="15" name="14 Grupo"/>
          <p:cNvGrpSpPr/>
          <p:nvPr/>
        </p:nvGrpSpPr>
        <p:grpSpPr>
          <a:xfrm>
            <a:off x="4056411" y="1718950"/>
            <a:ext cx="1811733" cy="1497046"/>
            <a:chOff x="989380" y="2358566"/>
            <a:chExt cx="1149705" cy="987056"/>
          </a:xfrm>
          <a:solidFill>
            <a:schemeClr val="bg1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" name="15 Hexágono"/>
            <p:cNvSpPr/>
            <p:nvPr/>
          </p:nvSpPr>
          <p:spPr>
            <a:xfrm>
              <a:off x="989380" y="2358566"/>
              <a:ext cx="1149705" cy="98705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Hexágono 4"/>
            <p:cNvSpPr/>
            <p:nvPr/>
          </p:nvSpPr>
          <p:spPr>
            <a:xfrm>
              <a:off x="1205052" y="2598115"/>
              <a:ext cx="724372" cy="63600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8890" rIns="0" bIns="8890" numCol="1" spcCol="1270" anchor="ctr" anchorCtr="0">
              <a:noAutofit/>
            </a:bodyPr>
            <a:lstStyle/>
            <a:p>
              <a:pPr algn="ctr" defTabSz="311150">
                <a:lnSpc>
                  <a:spcPct val="90000"/>
                </a:lnSpc>
                <a:spcAft>
                  <a:spcPct val="35000"/>
                </a:spcAft>
              </a:pPr>
              <a:r>
                <a:rPr lang="es-CO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itchFamily="34" charset="0"/>
                  <a:ea typeface="Open Sans" pitchFamily="34" charset="0"/>
                  <a:cs typeface="Open Sans" pitchFamily="34" charset="0"/>
                </a:rPr>
                <a:t>Proporciona herramientas tecnológicas de software libre</a:t>
              </a:r>
            </a:p>
            <a:p>
              <a:pPr lvl="0" algn="ctr" defTabSz="311150">
                <a:lnSpc>
                  <a:spcPct val="90000"/>
                </a:lnSpc>
                <a:spcAft>
                  <a:spcPct val="35000"/>
                </a:spcAft>
              </a:pPr>
              <a:endParaRPr lang="es-CO" altLang="es-CO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498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98"/>
          <p:cNvSpPr txBox="1"/>
          <p:nvPr/>
        </p:nvSpPr>
        <p:spPr>
          <a:xfrm>
            <a:off x="110100" y="281711"/>
            <a:ext cx="6190092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da-DK" sz="1900" b="1" spc="95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¿Por qué surge el SDMX?</a:t>
            </a:r>
            <a:endParaRPr lang="da-DK" sz="19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3660279" y="1275606"/>
            <a:ext cx="511256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000" lvl="0" indent="-342900" algn="ctr">
              <a:spcBef>
                <a:spcPts val="598"/>
              </a:spcBef>
              <a:spcAft>
                <a:spcPts val="1200"/>
              </a:spcAft>
              <a:buClr>
                <a:srgbClr val="B6004B"/>
              </a:buClr>
              <a:buSzPct val="75000"/>
              <a:buFont typeface="Arial" pitchFamily="34" charset="0"/>
              <a:buChar char="•"/>
              <a:defRPr/>
            </a:pPr>
            <a:r>
              <a:rPr lang="es-CO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Los </a:t>
            </a:r>
            <a:r>
              <a:rPr lang="es-CO" sz="1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Organismos Nacionales de Estadísticas han pedido a las Organizaciones Internacionales soluciones </a:t>
            </a:r>
            <a:r>
              <a:rPr lang="es-CO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comunes para compartir información.</a:t>
            </a:r>
          </a:p>
          <a:p>
            <a:pPr marL="342000" lvl="0" indent="-342900" algn="ctr">
              <a:spcBef>
                <a:spcPts val="598"/>
              </a:spcBef>
              <a:spcAft>
                <a:spcPts val="1200"/>
              </a:spcAft>
              <a:buClr>
                <a:srgbClr val="B6004B"/>
              </a:buClr>
              <a:buSzPct val="75000"/>
              <a:buFont typeface="Arial" pitchFamily="34" charset="0"/>
              <a:buChar char="•"/>
              <a:defRPr/>
            </a:pPr>
            <a:r>
              <a:rPr lang="es-CO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Las </a:t>
            </a:r>
            <a:r>
              <a:rPr lang="es-CO" sz="1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Organizaciones Internacionales </a:t>
            </a:r>
            <a:r>
              <a:rPr lang="es-CO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necesitan </a:t>
            </a:r>
            <a:r>
              <a:rPr lang="es-CO" sz="1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ampliar su colaboración entre ellos y con los Organismos Nacionales.</a:t>
            </a:r>
          </a:p>
          <a:p>
            <a:pPr marL="342000" lvl="0" indent="-342900" algn="ctr">
              <a:spcBef>
                <a:spcPts val="598"/>
              </a:spcBef>
              <a:spcAft>
                <a:spcPts val="1200"/>
              </a:spcAft>
              <a:buClr>
                <a:srgbClr val="B6004B"/>
              </a:buClr>
              <a:buSzPct val="75000"/>
              <a:buFont typeface="Arial" pitchFamily="34" charset="0"/>
              <a:buChar char="•"/>
              <a:defRPr/>
            </a:pPr>
            <a:r>
              <a:rPr lang="es-CO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Nueva </a:t>
            </a:r>
            <a:r>
              <a:rPr lang="es-CO" sz="1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tecnología parece ofrecer claras </a:t>
            </a:r>
            <a:r>
              <a:rPr lang="es-CO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ventajas y no se estaban aprovechando.</a:t>
            </a:r>
            <a:endParaRPr lang="es-MX" sz="1600" dirty="0" smtClean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11710"/>
            <a:ext cx="34290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86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0280652"/>
              </p:ext>
            </p:extLst>
          </p:nvPr>
        </p:nvGraphicFramePr>
        <p:xfrm>
          <a:off x="-324544" y="926920"/>
          <a:ext cx="8229600" cy="4021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8 CuadroTexto"/>
          <p:cNvSpPr txBox="1">
            <a:spLocks noChangeArrowheads="1"/>
          </p:cNvSpPr>
          <p:nvPr/>
        </p:nvSpPr>
        <p:spPr bwMode="auto">
          <a:xfrm>
            <a:off x="4006159" y="2301479"/>
            <a:ext cx="20875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/>
            <a:endParaRPr lang="es-CO" altLang="es-CO" sz="120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36141" y="1227405"/>
            <a:ext cx="3239269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FEBRERO 2008</a:t>
            </a:r>
          </a:p>
          <a:p>
            <a:pPr>
              <a:defRPr/>
            </a:pPr>
            <a:r>
              <a:rPr lang="es-ES" sz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Sesión </a:t>
            </a:r>
            <a:r>
              <a:rPr lang="es-ES" sz="12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39ª de la DENU reconoció SDMX como “el estándar de preferencia para intercambiar y compartir datos y metadatos entre la comunidad estadística global</a:t>
            </a:r>
            <a:r>
              <a:rPr lang="es-ES" sz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”.</a:t>
            </a:r>
            <a:endParaRPr lang="es-ES" sz="1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5580112" y="1964462"/>
            <a:ext cx="237661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es-CO" altLang="es-CO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ENERO 2013</a:t>
            </a:r>
          </a:p>
          <a:p>
            <a:pPr algn="ctr" eaLnBrk="1"/>
            <a:r>
              <a:rPr lang="es-CO" altLang="es-CO" sz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ISO </a:t>
            </a:r>
            <a:r>
              <a:rPr lang="es-CO" altLang="es-CO" sz="12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17369:2013</a:t>
            </a: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293193" y="4011910"/>
            <a:ext cx="3059832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es-ES" altLang="es-CO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FEBRERO 2007</a:t>
            </a:r>
          </a:p>
          <a:p>
            <a:pPr algn="ctr" eaLnBrk="1"/>
            <a:r>
              <a:rPr lang="es-ES" altLang="es-CO" sz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SDMX </a:t>
            </a:r>
            <a:r>
              <a:rPr lang="es-ES" altLang="es-CO" sz="12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fue aprobado por el “</a:t>
            </a:r>
            <a:r>
              <a:rPr lang="es-CO" altLang="es-CO" sz="12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Comité del Programa Estadístico de la Unión </a:t>
            </a:r>
            <a:r>
              <a:rPr lang="es-CO" altLang="es-CO" sz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Europea</a:t>
            </a:r>
            <a:r>
              <a:rPr lang="es-CO" altLang="es-CO" sz="12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</p:txBody>
      </p:sp>
      <p:sp>
        <p:nvSpPr>
          <p:cNvPr id="10" name="17 CuadroTexto"/>
          <p:cNvSpPr txBox="1">
            <a:spLocks noChangeArrowheads="1"/>
          </p:cNvSpPr>
          <p:nvPr/>
        </p:nvSpPr>
        <p:spPr bwMode="auto">
          <a:xfrm>
            <a:off x="550172" y="1627585"/>
            <a:ext cx="19446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/>
            <a:endParaRPr lang="es-CO" altLang="es-CO" sz="120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2339752" y="3075806"/>
            <a:ext cx="348146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es-ES" altLang="es-CO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MARZO 2007</a:t>
            </a:r>
          </a:p>
          <a:p>
            <a:pPr eaLnBrk="1"/>
            <a:r>
              <a:rPr lang="es-ES" altLang="es-CO" sz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Las </a:t>
            </a:r>
            <a:r>
              <a:rPr lang="es-ES" altLang="es-CO" sz="12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organizaciones patrocinadoras firmaron un Memorando de Entendimiento</a:t>
            </a:r>
            <a:endParaRPr lang="es-CO" altLang="es-CO" sz="1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3" name="object 898"/>
          <p:cNvSpPr txBox="1"/>
          <p:nvPr/>
        </p:nvSpPr>
        <p:spPr>
          <a:xfrm>
            <a:off x="110100" y="281711"/>
            <a:ext cx="6190092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da-DK" sz="1900" b="1" spc="95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Contexto</a:t>
            </a:r>
            <a:endParaRPr lang="da-DK" sz="19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39" y="3800822"/>
            <a:ext cx="422176" cy="422176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664" y="2864718"/>
            <a:ext cx="422176" cy="422176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849" y="2228890"/>
            <a:ext cx="422176" cy="422176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63745"/>
            <a:ext cx="547965" cy="54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1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98"/>
          <p:cNvSpPr txBox="1"/>
          <p:nvPr/>
        </p:nvSpPr>
        <p:spPr>
          <a:xfrm>
            <a:off x="110100" y="281711"/>
            <a:ext cx="619009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da-DK" sz="2000" b="1" spc="95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Marco de trabajo SDMX</a:t>
            </a:r>
            <a:endParaRPr lang="da-DK" sz="20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234910430"/>
              </p:ext>
            </p:extLst>
          </p:nvPr>
        </p:nvGraphicFramePr>
        <p:xfrm>
          <a:off x="1403648" y="1167594"/>
          <a:ext cx="6456040" cy="3480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026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270BEE-6173-48A0-B574-DFF86C5CC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E62C3B-5491-4531-A764-13B4630F3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308521-B174-4749-9811-DF0EFAA4D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/>
          <p:nvPr/>
        </p:nvSpPr>
        <p:spPr>
          <a:xfrm>
            <a:off x="243081" y="1072356"/>
            <a:ext cx="5601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Para difundir estadísticas</a:t>
            </a:r>
            <a:endParaRPr lang="es-CO" sz="3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843808" y="2196028"/>
            <a:ext cx="60486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Unilateralmente se </a:t>
            </a:r>
            <a:r>
              <a:rPr lang="es-CO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difunde </a:t>
            </a:r>
            <a:r>
              <a:rPr lang="es-CO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de forma abierta información a través del estándar SDMX.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Cualquier organización o interesado puede utilizar la información.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No se requieren acuerdos bilaterales.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Tanto productores como consumidores deciden asumir el estándar</a:t>
            </a:r>
            <a:endParaRPr lang="es-MX" sz="1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object 898"/>
          <p:cNvSpPr txBox="1"/>
          <p:nvPr/>
        </p:nvSpPr>
        <p:spPr>
          <a:xfrm>
            <a:off x="251520" y="284157"/>
            <a:ext cx="6190092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s-CO" sz="1900" b="1" spc="95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¿Cuándo usar el estándar SDMX?</a:t>
            </a:r>
            <a:endParaRPr lang="da-DK" sz="19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04"/>
          <a:stretch/>
        </p:blipFill>
        <p:spPr>
          <a:xfrm>
            <a:off x="179512" y="2571750"/>
            <a:ext cx="2448272" cy="21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4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/>
          <p:nvPr/>
        </p:nvSpPr>
        <p:spPr>
          <a:xfrm>
            <a:off x="243080" y="1072356"/>
            <a:ext cx="8145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Para </a:t>
            </a:r>
            <a:r>
              <a:rPr lang="es-CO" sz="3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intercambios </a:t>
            </a:r>
            <a:r>
              <a:rPr lang="es-CO" sz="3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bilaterales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131840" y="2139702"/>
            <a:ext cx="576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Todos los aspectos en el intercambio bilateral son acordados entre las partes.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Se deben acordar mecanismos técnicos y formatos.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Se deben especificar frecuencias y cronogramas de reporte de información.</a:t>
            </a:r>
          </a:p>
        </p:txBody>
      </p:sp>
      <p:sp>
        <p:nvSpPr>
          <p:cNvPr id="6" name="object 898"/>
          <p:cNvSpPr txBox="1"/>
          <p:nvPr/>
        </p:nvSpPr>
        <p:spPr>
          <a:xfrm>
            <a:off x="251520" y="284157"/>
            <a:ext cx="6190092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s-CO" sz="1900" b="1" spc="95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¿Cuándo usar el estándar SDMX?</a:t>
            </a:r>
            <a:endParaRPr lang="da-DK" sz="19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7"/>
          <a:stretch/>
        </p:blipFill>
        <p:spPr>
          <a:xfrm>
            <a:off x="501716" y="2139702"/>
            <a:ext cx="2630124" cy="221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8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/>
          <p:nvPr/>
        </p:nvSpPr>
        <p:spPr>
          <a:xfrm>
            <a:off x="243080" y="1072356"/>
            <a:ext cx="864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Reporte de información a un tercero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131840" y="2139702"/>
            <a:ext cx="5760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Se puede ver como un conjunto de acuerdos bilaterales entre organizaciones que deben reportar o intercambiar datos mediante un único y conocido formato, utilizando un único y conocido mecanismo.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Facilita la carga de administración de múltiples acuerdos de intercambio.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Permite mejorar el proceso de  comunicación y asignación de responsabilidades frente a la recolección de información.</a:t>
            </a:r>
          </a:p>
        </p:txBody>
      </p:sp>
      <p:sp>
        <p:nvSpPr>
          <p:cNvPr id="6" name="object 898"/>
          <p:cNvSpPr txBox="1"/>
          <p:nvPr/>
        </p:nvSpPr>
        <p:spPr>
          <a:xfrm>
            <a:off x="251520" y="284157"/>
            <a:ext cx="6190092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s-CO" sz="1900" b="1" spc="95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¿Cuándo usar el estándar SDMX</a:t>
            </a:r>
            <a:r>
              <a:rPr lang="es-CO" sz="1900" spc="95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?</a:t>
            </a:r>
            <a:endParaRPr lang="da-DK" sz="19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99742"/>
            <a:ext cx="1778166" cy="177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2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1670992" y="3344301"/>
            <a:ext cx="7221488" cy="6676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0"/>
              </a:spcBef>
              <a:spcAft>
                <a:spcPts val="1200"/>
              </a:spcAft>
              <a:buClr>
                <a:srgbClr val="FF007A"/>
              </a:buClr>
              <a:buNone/>
              <a:defRPr/>
            </a:pPr>
            <a:r>
              <a:rPr lang="en" sz="18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Tecnológica (implementar infraestructura de referencia SDMX-RI)</a:t>
            </a:r>
            <a:endParaRPr lang="es-CO" sz="18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1712118" y="2121701"/>
            <a:ext cx="7149480" cy="7380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0"/>
          <a:lstStyle>
            <a:defPPr>
              <a:defRPr lang="es-MX"/>
            </a:defPPr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lt1"/>
                </a:solidFill>
              </a:defRPr>
            </a:lvl1pPr>
            <a:lvl2pPr marL="342900" lvl="1" indent="-342900" algn="just">
              <a:spcBef>
                <a:spcPts val="0"/>
              </a:spcBef>
              <a:spcAft>
                <a:spcPts val="1200"/>
              </a:spcAft>
              <a:buClr>
                <a:srgbClr val="FF007A"/>
              </a:buClr>
              <a:buFont typeface="Wingdings" pitchFamily="2" charset="2"/>
              <a:buChar char="ü"/>
              <a:defRPr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lt1"/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lt1"/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lt1"/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lt1"/>
                </a:solidFill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lt1"/>
                </a:solidFill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lt1"/>
                </a:solidFill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lt1"/>
                </a:solidFill>
              </a:defRPr>
            </a:lvl9pPr>
          </a:lstStyle>
          <a:p>
            <a:pPr lvl="1"/>
            <a:endParaRPr lang="en" dirty="0">
              <a:sym typeface="Calibri" pitchFamily="34" charset="0"/>
            </a:endParaRPr>
          </a:p>
          <a:p>
            <a:pPr lvl="1"/>
            <a:endParaRPr lang="en" dirty="0" smtClean="0">
              <a:sym typeface="Calibri" pitchFamily="34" charset="0"/>
            </a:endParaRPr>
          </a:p>
          <a:p>
            <a:pPr marL="0" lvl="1" indent="0" algn="ctr">
              <a:buNone/>
            </a:pPr>
            <a:r>
              <a:rPr lang="en" dirty="0" smtClean="0">
                <a:sym typeface="Calibri" pitchFamily="34" charset="0"/>
              </a:rPr>
              <a:t>Temática </a:t>
            </a:r>
            <a:r>
              <a:rPr lang="en" dirty="0">
                <a:sym typeface="Calibri" pitchFamily="34" charset="0"/>
              </a:rPr>
              <a:t>(personas especializadas en la implementación de estructuras SDMX</a:t>
            </a:r>
            <a:r>
              <a:rPr lang="en" dirty="0" smtClean="0">
                <a:sym typeface="Calibri" pitchFamily="34" charset="0"/>
              </a:rPr>
              <a:t>)</a:t>
            </a:r>
          </a:p>
          <a:p>
            <a:pPr marL="0" indent="0">
              <a:buNone/>
            </a:pPr>
            <a:endParaRPr lang="es-CO" dirty="0">
              <a:sym typeface="Calibri" pitchFamily="34" charset="0"/>
            </a:endParaRPr>
          </a:p>
        </p:txBody>
      </p:sp>
      <p:sp>
        <p:nvSpPr>
          <p:cNvPr id="8" name="object 898"/>
          <p:cNvSpPr txBox="1"/>
          <p:nvPr/>
        </p:nvSpPr>
        <p:spPr>
          <a:xfrm>
            <a:off x="110100" y="281711"/>
            <a:ext cx="6190092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da-DK" sz="1900" b="1" spc="95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¿Cómo se trabaja?</a:t>
            </a:r>
            <a:endParaRPr lang="da-DK" sz="19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0" name="10 Imagen"/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51020"/>
            <a:ext cx="1006502" cy="100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36"/>
          <a:stretch>
            <a:fillRect/>
          </a:stretch>
        </p:blipFill>
        <p:spPr bwMode="auto">
          <a:xfrm>
            <a:off x="409639" y="3272293"/>
            <a:ext cx="1006502" cy="87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5"/>
          <p:cNvSpPr txBox="1"/>
          <p:nvPr/>
        </p:nvSpPr>
        <p:spPr>
          <a:xfrm>
            <a:off x="173699" y="987574"/>
            <a:ext cx="864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Dos líneas de trabajo</a:t>
            </a:r>
            <a:endParaRPr lang="es-CO" sz="3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07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3242</TotalTime>
  <Words>487</Words>
  <Application>Microsoft Office PowerPoint</Application>
  <PresentationFormat>Presentación en pantalla (16:9)</PresentationFormat>
  <Paragraphs>89</Paragraphs>
  <Slides>14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Brandon Steve Rojas Guerra</dc:creator>
  <cp:lastModifiedBy>Maria del Pilar Gomez Arciniegas</cp:lastModifiedBy>
  <cp:revision>219</cp:revision>
  <dcterms:created xsi:type="dcterms:W3CDTF">2016-08-25T13:37:55Z</dcterms:created>
  <dcterms:modified xsi:type="dcterms:W3CDTF">2017-04-26T18:16:43Z</dcterms:modified>
</cp:coreProperties>
</file>